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96" r:id="rId2"/>
    <p:sldId id="297" r:id="rId3"/>
    <p:sldId id="264" r:id="rId4"/>
    <p:sldId id="298" r:id="rId5"/>
    <p:sldId id="299" r:id="rId6"/>
    <p:sldId id="300" r:id="rId7"/>
    <p:sldId id="301" r:id="rId8"/>
    <p:sldId id="259" r:id="rId9"/>
    <p:sldId id="303" r:id="rId10"/>
    <p:sldId id="316" r:id="rId11"/>
    <p:sldId id="304" r:id="rId12"/>
    <p:sldId id="305" r:id="rId13"/>
    <p:sldId id="306" r:id="rId14"/>
    <p:sldId id="307" r:id="rId15"/>
    <p:sldId id="308" r:id="rId16"/>
    <p:sldId id="310" r:id="rId17"/>
    <p:sldId id="313" r:id="rId18"/>
    <p:sldId id="314" r:id="rId19"/>
    <p:sldId id="302" r:id="rId20"/>
    <p:sldId id="261" r:id="rId21"/>
    <p:sldId id="317" r:id="rId22"/>
    <p:sldId id="322" r:id="rId23"/>
    <p:sldId id="323" r:id="rId24"/>
    <p:sldId id="325" r:id="rId25"/>
    <p:sldId id="324" r:id="rId26"/>
    <p:sldId id="326" r:id="rId27"/>
    <p:sldId id="327" r:id="rId28"/>
    <p:sldId id="328" r:id="rId29"/>
    <p:sldId id="329" r:id="rId30"/>
    <p:sldId id="330" r:id="rId31"/>
    <p:sldId id="332" r:id="rId32"/>
    <p:sldId id="331" r:id="rId33"/>
    <p:sldId id="321" r:id="rId34"/>
    <p:sldId id="333" r:id="rId35"/>
    <p:sldId id="334" r:id="rId36"/>
    <p:sldId id="319" r:id="rId37"/>
    <p:sldId id="33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B3762-8DCF-42BB-810F-B4AF65D976BD}" v="2" dt="2022-09-21T05:28:21.603"/>
    <p1510:client id="{9E534F18-110C-492F-BA79-64C1245313A8}" v="441" dt="2022-09-19T11:22:08.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22"/>
    <p:restoredTop sz="94667"/>
  </p:normalViewPr>
  <p:slideViewPr>
    <p:cSldViewPr snapToGrid="0">
      <p:cViewPr varScale="1">
        <p:scale>
          <a:sx n="84" d="100"/>
          <a:sy n="84" d="100"/>
        </p:scale>
        <p:origin x="112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84688-BFF4-4AFC-A7B6-887F6786BCBE}" type="datetimeFigureOut">
              <a:rPr lang="en-IN" smtClean="0"/>
              <a:t>12/10/22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AB9A2-27E2-422F-A75A-4C116AE44D56}" type="slidenum">
              <a:rPr lang="en-IN" smtClean="0"/>
              <a:t>‹#›</a:t>
            </a:fld>
            <a:endParaRPr lang="en-IN"/>
          </a:p>
        </p:txBody>
      </p:sp>
    </p:spTree>
    <p:extLst>
      <p:ext uri="{BB962C8B-B14F-4D97-AF65-F5344CB8AC3E}">
        <p14:creationId xmlns:p14="http://schemas.microsoft.com/office/powerpoint/2010/main" val="2676975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C0AB9A2-27E2-422F-A75A-4C116AE44D56}" type="slidenum">
              <a:rPr lang="en-IN" smtClean="0"/>
              <a:t>5</a:t>
            </a:fld>
            <a:endParaRPr lang="en-IN"/>
          </a:p>
        </p:txBody>
      </p:sp>
    </p:spTree>
    <p:extLst>
      <p:ext uri="{BB962C8B-B14F-4D97-AF65-F5344CB8AC3E}">
        <p14:creationId xmlns:p14="http://schemas.microsoft.com/office/powerpoint/2010/main" val="297959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751A21-9331-44D9-9E3B-DD34B367CD94}"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751A21-9331-44D9-9E3B-DD34B367CD94}"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751A21-9331-44D9-9E3B-DD34B367CD94}"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751A21-9331-44D9-9E3B-DD34B367CD94}"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751A21-9331-44D9-9E3B-DD34B367CD94}" type="datetimeFigureOut">
              <a:rPr lang="en-US" smtClean="0"/>
              <a:t>10/12/22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751A21-9331-44D9-9E3B-DD34B367CD94}"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751A21-9331-44D9-9E3B-DD34B367CD94}" type="datetimeFigureOut">
              <a:rPr lang="en-US" smtClean="0"/>
              <a:t>10/12/22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751A21-9331-44D9-9E3B-DD34B367CD94}" type="datetimeFigureOut">
              <a:rPr lang="en-US" smtClean="0"/>
              <a:t>10/12/22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751A21-9331-44D9-9E3B-DD34B367CD94}" type="datetimeFigureOut">
              <a:rPr lang="en-US" smtClean="0"/>
              <a:t>10/12/22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751A21-9331-44D9-9E3B-DD34B367CD94}"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751A21-9331-44D9-9E3B-DD34B367CD94}" type="datetimeFigureOut">
              <a:rPr lang="en-US" smtClean="0"/>
              <a:t>10/12/22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6B281-029C-4493-B1D5-3459F5C8116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t="-76000" b="-7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51A21-9331-44D9-9E3B-DD34B367CD94}" type="datetimeFigureOut">
              <a:rPr lang="en-US" smtClean="0"/>
              <a:t>10/12/22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6B281-029C-4493-B1D5-3459F5C8116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www.arthurconandoyle.com/book/a-study-in-scarlet.html" TargetMode="External"/><Relationship Id="rId2" Type="http://schemas.openxmlformats.org/officeDocument/2006/relationships/hyperlink" Target="https://www.britannica.com/biography/Arthur-Conan-Doyle"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153400" y="762000"/>
            <a:ext cx="4343400" cy="1446550"/>
          </a:xfrm>
          <a:prstGeom prst="rect">
            <a:avLst/>
          </a:prstGeom>
          <a:noFill/>
          <a:ln>
            <a:noFill/>
          </a:ln>
          <a:effectLst>
            <a:glow rad="63500">
              <a:schemeClr val="bg2">
                <a:alpha val="40000"/>
              </a:schemeClr>
            </a:glow>
            <a:outerShdw dir="9600000" rotWithShape="0">
              <a:srgbClr val="000000"/>
            </a:outerShdw>
            <a:reflection blurRad="1244600" stA="94000" endPos="65000" dist="38100" dir="5400000" sy="-100000" algn="bl" rotWithShape="0"/>
          </a:effectLst>
        </p:spPr>
        <p:style>
          <a:lnRef idx="0">
            <a:schemeClr val="accent5"/>
          </a:lnRef>
          <a:fillRef idx="3">
            <a:schemeClr val="accent5"/>
          </a:fillRef>
          <a:effectRef idx="3">
            <a:schemeClr val="accent5"/>
          </a:effectRef>
          <a:fontRef idx="minor">
            <a:schemeClr val="lt1"/>
          </a:fontRef>
        </p:style>
        <p:txBody>
          <a:bodyPr wrap="square" rtlCol="0">
            <a:spAutoFit/>
            <a:sp3d extrusionH="57150">
              <a:bevelT w="38100" h="38100"/>
            </a:sp3d>
          </a:bodyPr>
          <a:lstStyle/>
          <a:p>
            <a:r>
              <a:rPr lang="en-US" sz="4400" i="1">
                <a:solidFill>
                  <a:schemeClr val="tx1">
                    <a:lumMod val="65000"/>
                    <a:lumOff val="35000"/>
                  </a:schemeClr>
                </a:solidFill>
                <a:effectLst>
                  <a:glow rad="127000">
                    <a:schemeClr val="bg1">
                      <a:lumMod val="85000"/>
                    </a:schemeClr>
                  </a:glow>
                </a:effectLst>
              </a:rPr>
              <a:t>UNDER </a:t>
            </a:r>
            <a:r>
              <a:rPr lang="en-US" sz="4400" i="1">
                <a:solidFill>
                  <a:schemeClr val="tx1">
                    <a:lumMod val="65000"/>
                    <a:lumOff val="35000"/>
                  </a:schemeClr>
                </a:solidFill>
                <a:effectLst>
                  <a:glow rad="127000">
                    <a:schemeClr val="bg1">
                      <a:lumMod val="85000"/>
                    </a:schemeClr>
                  </a:glow>
                  <a:innerShdw blurRad="63500" dist="50800" dir="13500000">
                    <a:prstClr val="black">
                      <a:alpha val="98000"/>
                    </a:prstClr>
                  </a:innerShdw>
                </a:effectLst>
              </a:rPr>
              <a:t>INVESTIGATION…</a:t>
            </a:r>
            <a:endParaRPr lang="en-IN" sz="4400" i="1">
              <a:solidFill>
                <a:schemeClr val="tx1">
                  <a:lumMod val="65000"/>
                  <a:lumOff val="35000"/>
                </a:schemeClr>
              </a:solidFill>
              <a:effectLst>
                <a:glow rad="127000">
                  <a:schemeClr val="bg1">
                    <a:lumMod val="85000"/>
                  </a:schemeClr>
                </a:glow>
                <a:innerShdw blurRad="63500" dist="50800" dir="13500000">
                  <a:prstClr val="black">
                    <a:alpha val="98000"/>
                  </a:prstClr>
                </a:inn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423333" y="928511"/>
            <a:ext cx="11353800" cy="3108543"/>
          </a:xfrm>
          <a:prstGeom prst="rect">
            <a:avLst/>
          </a:prstGeom>
        </p:spPr>
        <p:txBody>
          <a:bodyPr wrap="square" lIns="91440" tIns="45720" rIns="91440" bIns="45720" anchor="t">
            <a:spAutoFit/>
          </a:bodyPr>
          <a:lstStyle/>
          <a:p>
            <a:pPr algn="ctr"/>
            <a:r>
              <a:rPr lang="en-US" sz="2800" b="1">
                <a:solidFill>
                  <a:srgbClr val="FF0000"/>
                </a:solidFill>
              </a:rPr>
              <a:t>MODUS OPERANDI “Mode of operating"</a:t>
            </a:r>
            <a:r>
              <a:rPr lang="en-US" sz="2800">
                <a:solidFill>
                  <a:srgbClr val="FF0000"/>
                </a:solidFill>
              </a:rPr>
              <a:t> </a:t>
            </a:r>
          </a:p>
          <a:p>
            <a:pPr algn="ctr"/>
            <a:endParaRPr lang="en-US" sz="2800">
              <a:solidFill>
                <a:srgbClr val="FF0000"/>
              </a:solidFill>
              <a:ea typeface="+mn-lt"/>
              <a:cs typeface="+mn-lt"/>
            </a:endParaRPr>
          </a:p>
          <a:p>
            <a:pPr algn="just"/>
            <a:r>
              <a:rPr lang="en-US" sz="2800">
                <a:ea typeface="+mn-lt"/>
                <a:cs typeface="+mn-lt"/>
              </a:rPr>
              <a:t>Modus operandi (MO) is a Latin term that means method of operating. It refers to </a:t>
            </a:r>
            <a:r>
              <a:rPr lang="en-US" sz="2800" b="1">
                <a:ea typeface="+mn-lt"/>
                <a:cs typeface="+mn-lt"/>
              </a:rPr>
              <a:t>the manner in which a crime has been committed</a:t>
            </a:r>
            <a:r>
              <a:rPr lang="en-US" sz="2800">
                <a:ea typeface="+mn-lt"/>
                <a:cs typeface="+mn-lt"/>
              </a:rPr>
              <a:t>. It is comprised of acts and decisions that are necessary to commit a crime, and any related choices made by an offender</a:t>
            </a:r>
            <a:endParaRPr lang="en-US">
              <a:ea typeface="+mn-lt"/>
              <a:cs typeface="+mn-lt"/>
            </a:endParaRPr>
          </a:p>
          <a:p>
            <a:endParaRPr lang="en-US" sz="2800">
              <a:solidFill>
                <a:srgbClr val="000000"/>
              </a:solidFill>
              <a:cs typeface="Calibri"/>
            </a:endParaRPr>
          </a:p>
        </p:txBody>
      </p:sp>
    </p:spTree>
    <p:extLst>
      <p:ext uri="{BB962C8B-B14F-4D97-AF65-F5344CB8AC3E}">
        <p14:creationId xmlns:p14="http://schemas.microsoft.com/office/powerpoint/2010/main" val="221132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1513431" y="304800"/>
            <a:ext cx="9165138" cy="584775"/>
          </a:xfrm>
          <a:prstGeom prst="rect">
            <a:avLst/>
          </a:prstGeom>
        </p:spPr>
        <p:txBody>
          <a:bodyPr wrap="none">
            <a:spAutoFit/>
          </a:bodyPr>
          <a:lstStyle/>
          <a:p>
            <a:pPr algn="ctr"/>
            <a:r>
              <a:rPr lang="en-IN" sz="3200">
                <a:solidFill>
                  <a:srgbClr val="FF0000"/>
                </a:solidFill>
              </a:rPr>
              <a:t>The application of Forensic Science at the crime scene</a:t>
            </a:r>
            <a:endParaRPr lang="en-IN" sz="3200"/>
          </a:p>
        </p:txBody>
      </p:sp>
      <p:sp>
        <p:nvSpPr>
          <p:cNvPr id="3" name="Rectangle 2"/>
          <p:cNvSpPr/>
          <p:nvPr/>
        </p:nvSpPr>
        <p:spPr>
          <a:xfrm>
            <a:off x="451104" y="1447800"/>
            <a:ext cx="11582400" cy="4339650"/>
          </a:xfrm>
          <a:prstGeom prst="rect">
            <a:avLst/>
          </a:prstGeom>
        </p:spPr>
        <p:txBody>
          <a:bodyPr wrap="square">
            <a:spAutoFit/>
          </a:bodyPr>
          <a:lstStyle/>
          <a:p>
            <a:pPr algn="just">
              <a:buFont typeface="Wingdings 3" pitchFamily="18" charset="2"/>
              <a:buNone/>
              <a:defRPr/>
            </a:pPr>
            <a:r>
              <a:rPr lang="en-IN" sz="2800"/>
              <a:t>The application of Forensic Science in the investigation of crime can be effective only if the investigating officer (IO) knows:</a:t>
            </a:r>
          </a:p>
          <a:p>
            <a:pPr algn="just">
              <a:buFont typeface="Wingdings 3" pitchFamily="18" charset="2"/>
              <a:buNone/>
              <a:defRPr/>
            </a:pPr>
            <a:endParaRPr lang="en-IN" sz="2800"/>
          </a:p>
          <a:p>
            <a:pPr marL="1481137" lvl="2" indent="-457200" algn="just">
              <a:buFont typeface="+mj-lt"/>
              <a:buAutoNum type="arabicPeriod"/>
              <a:defRPr/>
            </a:pPr>
            <a:r>
              <a:rPr lang="en-IN" sz="2400"/>
              <a:t>What are the evidences found </a:t>
            </a:r>
          </a:p>
          <a:p>
            <a:pPr marL="1481137" lvl="2" indent="-457200" algn="just">
              <a:buFont typeface="+mj-lt"/>
              <a:buAutoNum type="arabicPeriod"/>
              <a:defRPr/>
            </a:pPr>
            <a:r>
              <a:rPr lang="en-IN" sz="2400"/>
              <a:t>Where they could/would be found.</a:t>
            </a:r>
          </a:p>
          <a:p>
            <a:pPr marL="1481137" lvl="2" indent="-457200" algn="just">
              <a:buFont typeface="+mj-lt"/>
              <a:buAutoNum type="arabicPeriod"/>
              <a:defRPr/>
            </a:pPr>
            <a:r>
              <a:rPr lang="en-IN" sz="2400"/>
              <a:t>How it is collected and packed.</a:t>
            </a:r>
          </a:p>
          <a:p>
            <a:pPr marL="1481137" lvl="2" indent="-457200" algn="just">
              <a:buFont typeface="+mj-lt"/>
              <a:buAutoNum type="arabicPeriod"/>
              <a:defRPr/>
            </a:pPr>
            <a:r>
              <a:rPr lang="en-IN" sz="2400"/>
              <a:t>What type of standard samples for comparison purposes are necessary.</a:t>
            </a:r>
          </a:p>
          <a:p>
            <a:pPr marL="1481137" lvl="2" indent="-457200" algn="just">
              <a:buFont typeface="+mj-lt"/>
              <a:buAutoNum type="arabicPeriod"/>
              <a:defRPr/>
            </a:pPr>
            <a:r>
              <a:rPr lang="en-IN" sz="2400"/>
              <a:t>How much sample is required.</a:t>
            </a:r>
          </a:p>
          <a:p>
            <a:pPr marL="1481137" lvl="2" indent="-457200" algn="just">
              <a:buFont typeface="+mj-lt"/>
              <a:buAutoNum type="arabicPeriod"/>
              <a:defRPr/>
            </a:pPr>
            <a:r>
              <a:rPr lang="en-IN" sz="2400"/>
              <a:t>How the sampling is done.</a:t>
            </a:r>
          </a:p>
          <a:p>
            <a:pPr marL="1481137" lvl="2" indent="-457200" algn="just">
              <a:buFont typeface="+mj-lt"/>
              <a:buAutoNum type="arabicPeriod"/>
              <a:defRPr/>
            </a:pPr>
            <a:r>
              <a:rPr lang="en-IN" sz="2400"/>
              <a:t>How the packaging is done.</a:t>
            </a:r>
          </a:p>
          <a:p>
            <a:pPr marL="1481137" lvl="2" indent="-457200" algn="just">
              <a:buFont typeface="+mj-lt"/>
              <a:buAutoNum type="arabicPeriod"/>
              <a:defRPr/>
            </a:pPr>
            <a:r>
              <a:rPr lang="en-IN" sz="2400"/>
              <a:t>How the evidence will link with the crime and with the criminal.	</a:t>
            </a:r>
            <a:endParaRPr lang="en-IN" sz="2400" b="1"/>
          </a:p>
        </p:txBody>
      </p:sp>
    </p:spTree>
    <p:extLst>
      <p:ext uri="{BB962C8B-B14F-4D97-AF65-F5344CB8AC3E}">
        <p14:creationId xmlns:p14="http://schemas.microsoft.com/office/powerpoint/2010/main" val="3469670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365760" y="192250"/>
            <a:ext cx="6415474" cy="523220"/>
          </a:xfrm>
          <a:prstGeom prst="rect">
            <a:avLst/>
          </a:prstGeom>
          <a:noFill/>
        </p:spPr>
        <p:txBody>
          <a:bodyPr wrap="none">
            <a:spAutoFit/>
          </a:bodyPr>
          <a:lstStyle/>
          <a:p>
            <a:r>
              <a:rPr lang="en-IN" sz="2800">
                <a:solidFill>
                  <a:srgbClr val="FF0000"/>
                </a:solidFill>
              </a:rPr>
              <a:t>History &amp; development of Forensic Science</a:t>
            </a:r>
          </a:p>
        </p:txBody>
      </p:sp>
      <p:sp>
        <p:nvSpPr>
          <p:cNvPr id="3" name="Rectangle 2"/>
          <p:cNvSpPr/>
          <p:nvPr/>
        </p:nvSpPr>
        <p:spPr>
          <a:xfrm>
            <a:off x="365760" y="744843"/>
            <a:ext cx="11692128" cy="5847755"/>
          </a:xfrm>
          <a:prstGeom prst="rect">
            <a:avLst/>
          </a:prstGeom>
        </p:spPr>
        <p:txBody>
          <a:bodyPr wrap="square" lIns="91440" tIns="45720" rIns="91440" bIns="45720" anchor="t">
            <a:spAutoFit/>
          </a:bodyPr>
          <a:lstStyle/>
          <a:p>
            <a:r>
              <a:rPr lang="en-US" sz="2200" b="1"/>
              <a:t>Mathieu Orfila (1787-1853), </a:t>
            </a:r>
            <a:r>
              <a:rPr lang="en-US" sz="2200"/>
              <a:t>Spanish born but did work in France</a:t>
            </a:r>
          </a:p>
          <a:p>
            <a:pPr marL="285750" indent="-285750">
              <a:buFont typeface="Arial" panose="020B0604020202020204" pitchFamily="34" charset="0"/>
              <a:buChar char="•"/>
            </a:pPr>
            <a:r>
              <a:rPr lang="en-US" sz="2200"/>
              <a:t>Father of Forensic Toxicology</a:t>
            </a:r>
          </a:p>
          <a:p>
            <a:pPr marL="285750" indent="-285750">
              <a:buFont typeface="Arial" panose="020B0604020202020204" pitchFamily="34" charset="0"/>
              <a:buChar char="•"/>
            </a:pPr>
            <a:r>
              <a:rPr lang="en-US" sz="2200"/>
              <a:t>1814 published a Treatise on the detection of poisons.</a:t>
            </a:r>
          </a:p>
          <a:p>
            <a:pPr marL="285750" indent="-285750">
              <a:buFont typeface="Arial" panose="020B0604020202020204" pitchFamily="34" charset="0"/>
              <a:buChar char="•"/>
            </a:pPr>
            <a:endParaRPr lang="en-US" sz="2200">
              <a:cs typeface="Calibri"/>
            </a:endParaRPr>
          </a:p>
          <a:p>
            <a:r>
              <a:rPr lang="en-US" sz="2200" b="1">
                <a:cs typeface="Calibri"/>
              </a:rPr>
              <a:t>James March (1836)</a:t>
            </a:r>
            <a:r>
              <a:rPr lang="en-US" sz="2200">
                <a:cs typeface="Calibri"/>
              </a:rPr>
              <a:t>- he was the first one to develop a test for the identification of Arsenic Poisoning </a:t>
            </a:r>
          </a:p>
          <a:p>
            <a:endParaRPr lang="en-US" sz="2200"/>
          </a:p>
          <a:p>
            <a:r>
              <a:rPr lang="en-US" sz="2200" b="1"/>
              <a:t>Alphonse Bertillon (1853-1914), </a:t>
            </a:r>
            <a:r>
              <a:rPr lang="en-US" sz="2200"/>
              <a:t>French Scientist</a:t>
            </a:r>
          </a:p>
          <a:p>
            <a:pPr marL="285750" indent="-285750">
              <a:buFont typeface="Arial" panose="020B0604020202020204" pitchFamily="34" charset="0"/>
              <a:buChar char="•"/>
            </a:pPr>
            <a:r>
              <a:rPr lang="en-US" sz="2200"/>
              <a:t>1879 devised the first system of person’s ID using a series of body measurements</a:t>
            </a:r>
          </a:p>
          <a:p>
            <a:pPr marL="285750" indent="-285750">
              <a:buFont typeface="Arial" panose="020B0604020202020204" pitchFamily="34" charset="0"/>
              <a:buChar char="•"/>
            </a:pPr>
            <a:r>
              <a:rPr lang="en-US" sz="2200"/>
              <a:t>Devised the first crime scene kit – still used today.</a:t>
            </a:r>
          </a:p>
          <a:p>
            <a:pPr marL="285750" indent="-285750">
              <a:buFont typeface="Arial" panose="020B0604020202020204" pitchFamily="34" charset="0"/>
              <a:buChar char="•"/>
            </a:pPr>
            <a:r>
              <a:rPr lang="en-US" sz="2200"/>
              <a:t>The Bertillon system relied on a detailed description and measurement of the subject – Anthropometry (head length, head breadth, length of the middle finger, length of the left foot, and length of the cubit)</a:t>
            </a:r>
          </a:p>
          <a:p>
            <a:endParaRPr lang="en-US" sz="2200"/>
          </a:p>
          <a:p>
            <a:r>
              <a:rPr lang="en-US" sz="2200" b="1"/>
              <a:t>Francis Galton (1822-1911), </a:t>
            </a:r>
            <a:r>
              <a:rPr lang="en-US" sz="2200"/>
              <a:t>British Scientist</a:t>
            </a:r>
          </a:p>
          <a:p>
            <a:pPr marL="285750" indent="-285750">
              <a:buFont typeface="Arial" panose="020B0604020202020204" pitchFamily="34" charset="0"/>
              <a:buChar char="•"/>
            </a:pPr>
            <a:r>
              <a:rPr lang="en-US" sz="2200"/>
              <a:t>1892 published the book “Finger Prints” which contained the 1st statistical proof supporting the uniqueness of fingerprints.</a:t>
            </a:r>
          </a:p>
          <a:p>
            <a:pPr marL="285750" indent="-285750">
              <a:buFont typeface="Arial" panose="020B0604020202020204" pitchFamily="34" charset="0"/>
              <a:buChar char="•"/>
            </a:pPr>
            <a:r>
              <a:rPr lang="en-US" sz="2200"/>
              <a:t>Laid the foundation of modern fingerprints. </a:t>
            </a:r>
            <a:endParaRPr lang="en-IN" sz="2200"/>
          </a:p>
        </p:txBody>
      </p:sp>
    </p:spTree>
    <p:extLst>
      <p:ext uri="{BB962C8B-B14F-4D97-AF65-F5344CB8AC3E}">
        <p14:creationId xmlns:p14="http://schemas.microsoft.com/office/powerpoint/2010/main" val="3135367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688848" y="982176"/>
            <a:ext cx="10946561" cy="5262979"/>
          </a:xfrm>
          <a:prstGeom prst="rect">
            <a:avLst/>
          </a:prstGeom>
        </p:spPr>
        <p:txBody>
          <a:bodyPr wrap="square">
            <a:spAutoFit/>
          </a:bodyPr>
          <a:lstStyle/>
          <a:p>
            <a:pPr algn="just"/>
            <a:r>
              <a:rPr lang="en-US" sz="2400" b="1"/>
              <a:t>Karl Landsteiner (1868-1943), </a:t>
            </a:r>
            <a:r>
              <a:rPr lang="en-US" sz="2400"/>
              <a:t>Austrian, immigrated to the U.S.</a:t>
            </a:r>
          </a:p>
          <a:p>
            <a:pPr marL="285750" indent="-285750" algn="just">
              <a:buFont typeface="Arial" panose="020B0604020202020204" pitchFamily="34" charset="0"/>
              <a:buChar char="•"/>
            </a:pPr>
            <a:r>
              <a:rPr lang="en-US" sz="2400"/>
              <a:t>1901 Discovered human blood could be grouped into different categories (A, B, AB, and O).</a:t>
            </a:r>
          </a:p>
          <a:p>
            <a:pPr marL="285750" indent="-285750" algn="just">
              <a:buFont typeface="Arial" panose="020B0604020202020204" pitchFamily="34" charset="0"/>
              <a:buChar char="•"/>
            </a:pPr>
            <a:r>
              <a:rPr lang="en-US" sz="2400"/>
              <a:t>1930 Won Nobel Prize. </a:t>
            </a:r>
          </a:p>
          <a:p>
            <a:pPr marL="285750" indent="-285750" algn="just">
              <a:buFont typeface="Arial" panose="020B0604020202020204" pitchFamily="34" charset="0"/>
              <a:buChar char="•"/>
            </a:pPr>
            <a:r>
              <a:rPr lang="en-US" sz="2400"/>
              <a:t>1940 helped to discover the Rh factor in human blood. </a:t>
            </a:r>
          </a:p>
          <a:p>
            <a:pPr algn="just"/>
            <a:endParaRPr lang="en-US" sz="2400"/>
          </a:p>
          <a:p>
            <a:pPr algn="just"/>
            <a:r>
              <a:rPr lang="en-US" sz="2400" b="1"/>
              <a:t>Leone Lattes (1887-1954), </a:t>
            </a:r>
            <a:r>
              <a:rPr lang="en-US" sz="2400"/>
              <a:t>Italian Scientist</a:t>
            </a:r>
          </a:p>
          <a:p>
            <a:pPr marL="285750" indent="-285750" algn="just">
              <a:buFont typeface="Arial" panose="020B0604020202020204" pitchFamily="34" charset="0"/>
              <a:buChar char="•"/>
            </a:pPr>
            <a:r>
              <a:rPr lang="en-US" sz="2400"/>
              <a:t>1915 devised a procedure by which dried bloodstains could be grouped as A, B, AB, or O (by using the diluted isotonic solution of NaCl)</a:t>
            </a:r>
          </a:p>
          <a:p>
            <a:pPr marL="285750" indent="-285750" algn="just">
              <a:buFont typeface="Arial" panose="020B0604020202020204" pitchFamily="34" charset="0"/>
              <a:buChar char="•"/>
            </a:pPr>
            <a:r>
              <a:rPr lang="en-US" sz="2400"/>
              <a:t>His procedure is still used today by some forensic scientists </a:t>
            </a:r>
          </a:p>
          <a:p>
            <a:pPr algn="just"/>
            <a:endParaRPr lang="en-US" sz="2400"/>
          </a:p>
          <a:p>
            <a:pPr algn="just"/>
            <a:r>
              <a:rPr lang="en-US" sz="2400" b="1"/>
              <a:t>Calvin Goddard (1891-1955), </a:t>
            </a:r>
            <a:r>
              <a:rPr lang="en-US" sz="2400"/>
              <a:t>U.S. Army colonel</a:t>
            </a:r>
          </a:p>
          <a:p>
            <a:pPr marL="285750" indent="-285750" algn="just">
              <a:buFont typeface="Arial" panose="020B0604020202020204" pitchFamily="34" charset="0"/>
              <a:buChar char="•"/>
            </a:pPr>
            <a:r>
              <a:rPr lang="en-US" sz="2400"/>
              <a:t>Developed the Comparison Microscope</a:t>
            </a:r>
          </a:p>
          <a:p>
            <a:pPr marL="285750" indent="-285750" algn="just">
              <a:buFont typeface="Arial" panose="020B0604020202020204" pitchFamily="34" charset="0"/>
              <a:buChar char="•"/>
            </a:pPr>
            <a:r>
              <a:rPr lang="en-US" sz="2400"/>
              <a:t>Refined the techniques of determining if a gun had fired a specific bullet. (Ballistics) </a:t>
            </a:r>
            <a:endParaRPr lang="en-IN" sz="2400"/>
          </a:p>
        </p:txBody>
      </p:sp>
    </p:spTree>
    <p:extLst>
      <p:ext uri="{BB962C8B-B14F-4D97-AF65-F5344CB8AC3E}">
        <p14:creationId xmlns:p14="http://schemas.microsoft.com/office/powerpoint/2010/main" val="26955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881269" y="1234832"/>
            <a:ext cx="10429461" cy="4154984"/>
          </a:xfrm>
          <a:prstGeom prst="rect">
            <a:avLst/>
          </a:prstGeom>
        </p:spPr>
        <p:txBody>
          <a:bodyPr wrap="square">
            <a:spAutoFit/>
          </a:bodyPr>
          <a:lstStyle/>
          <a:p>
            <a:r>
              <a:rPr lang="en-US" sz="2400" b="1"/>
              <a:t>Albert S. Osborn (1858-1946), </a:t>
            </a:r>
            <a:r>
              <a:rPr lang="en-US" sz="2400"/>
              <a:t>American Scientist.</a:t>
            </a:r>
          </a:p>
          <a:p>
            <a:pPr marL="285750" indent="-285750">
              <a:buFont typeface="Arial" panose="020B0604020202020204" pitchFamily="34" charset="0"/>
              <a:buChar char="•"/>
            </a:pPr>
            <a:r>
              <a:rPr lang="en-US" sz="2400"/>
              <a:t>1910 published the book “Questioned Documents.” </a:t>
            </a:r>
          </a:p>
          <a:p>
            <a:pPr marL="285750" indent="-285750">
              <a:buFont typeface="Arial" panose="020B0604020202020204" pitchFamily="34" charset="0"/>
              <a:buChar char="•"/>
            </a:pPr>
            <a:r>
              <a:rPr lang="en-US" sz="2400"/>
              <a:t>The book became a primary reference for document examiners.</a:t>
            </a:r>
          </a:p>
          <a:p>
            <a:endParaRPr lang="en-US" sz="2400"/>
          </a:p>
          <a:p>
            <a:r>
              <a:rPr lang="en-US" sz="2400" b="1"/>
              <a:t>Hans Gross (1847-1915), </a:t>
            </a:r>
            <a:r>
              <a:rPr lang="en-US" sz="2400"/>
              <a:t>Lawyer and Judge in Austria</a:t>
            </a:r>
          </a:p>
          <a:p>
            <a:pPr marL="285750" indent="-285750">
              <a:buFont typeface="Arial" panose="020B0604020202020204" pitchFamily="34" charset="0"/>
              <a:buChar char="•"/>
            </a:pPr>
            <a:r>
              <a:rPr lang="en-US" sz="2400"/>
              <a:t>1893 Published the first treatise on applying science to criminal investigation</a:t>
            </a:r>
          </a:p>
          <a:p>
            <a:pPr marL="285750" indent="-285750">
              <a:buFont typeface="Arial" panose="020B0604020202020204" pitchFamily="34" charset="0"/>
              <a:buChar char="•"/>
            </a:pPr>
            <a:r>
              <a:rPr lang="en-US" sz="2400"/>
              <a:t>Started the forensic journal “</a:t>
            </a:r>
            <a:r>
              <a:rPr lang="en-US" sz="2400" err="1"/>
              <a:t>Kriminologie</a:t>
            </a:r>
            <a:r>
              <a:rPr lang="en-US" sz="2400"/>
              <a:t>”  </a:t>
            </a:r>
          </a:p>
          <a:p>
            <a:endParaRPr lang="en-US" sz="2400"/>
          </a:p>
          <a:p>
            <a:r>
              <a:rPr lang="en-US" sz="2400" b="1"/>
              <a:t>Edmond Locard (1877-1966), </a:t>
            </a:r>
            <a:r>
              <a:rPr lang="en-US" sz="2400"/>
              <a:t>1910 set up the first Forensic Lab in Lyons, France</a:t>
            </a:r>
          </a:p>
          <a:p>
            <a:pPr marL="285750" indent="-285750">
              <a:buFont typeface="Arial" panose="020B0604020202020204" pitchFamily="34" charset="0"/>
              <a:buChar char="•"/>
            </a:pPr>
            <a:r>
              <a:rPr lang="en-US" sz="2400"/>
              <a:t>Founder and Director of the Institute of Criminalistics @ the University of Lyons</a:t>
            </a:r>
          </a:p>
          <a:p>
            <a:pPr marL="285750" indent="-285750">
              <a:buFont typeface="Arial" panose="020B0604020202020204" pitchFamily="34" charset="0"/>
              <a:buChar char="•"/>
            </a:pPr>
            <a:r>
              <a:rPr lang="en-US" sz="2400"/>
              <a:t>Formulated the Locard’s Exchange Principle </a:t>
            </a:r>
            <a:endParaRPr lang="en-IN" sz="2400"/>
          </a:p>
        </p:txBody>
      </p:sp>
    </p:spTree>
    <p:extLst>
      <p:ext uri="{BB962C8B-B14F-4D97-AF65-F5344CB8AC3E}">
        <p14:creationId xmlns:p14="http://schemas.microsoft.com/office/powerpoint/2010/main" val="3647452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104773" y="381000"/>
            <a:ext cx="12063414" cy="6629400"/>
          </a:xfrm>
          <a:prstGeom prst="rect">
            <a:avLst/>
          </a:prstGeom>
        </p:spPr>
        <p:txBody>
          <a:bodyPr lIns="91440" tIns="45720" rIns="91440" bIns="4572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lnSpc>
                <a:spcPct val="120000"/>
              </a:lnSpc>
              <a:buFont typeface="+mj-lt"/>
              <a:buAutoNum type="arabicPeriod"/>
            </a:pPr>
            <a:r>
              <a:rPr lang="en-IN" sz="2000"/>
              <a:t>Reference of investigative methods are found in  </a:t>
            </a:r>
            <a:r>
              <a:rPr lang="en-IN" sz="2000" err="1"/>
              <a:t>Kautilya’s</a:t>
            </a:r>
            <a:r>
              <a:rPr lang="en-IN" sz="2000"/>
              <a:t> “</a:t>
            </a:r>
            <a:r>
              <a:rPr lang="en-IN" sz="2000" err="1"/>
              <a:t>Arthashastra</a:t>
            </a:r>
            <a:r>
              <a:rPr lang="en-IN" sz="2000"/>
              <a:t>” about 2300yrs old.</a:t>
            </a:r>
            <a:endParaRPr lang="en-IN" sz="2000">
              <a:cs typeface="Calibri"/>
            </a:endParaRPr>
          </a:p>
          <a:p>
            <a:pPr marL="457200" indent="-457200" algn="just">
              <a:lnSpc>
                <a:spcPct val="120000"/>
              </a:lnSpc>
              <a:buFont typeface="+mj-lt"/>
              <a:buAutoNum type="arabicPeriod"/>
            </a:pPr>
            <a:r>
              <a:rPr lang="en-IN" sz="2000"/>
              <a:t>Indians studied patterns of papillary lines, thousands of years back.</a:t>
            </a:r>
            <a:endParaRPr lang="en-IN" sz="2000">
              <a:cs typeface="Calibri"/>
            </a:endParaRPr>
          </a:p>
          <a:p>
            <a:pPr marL="457200" indent="-457200" algn="just">
              <a:lnSpc>
                <a:spcPct val="120000"/>
              </a:lnSpc>
              <a:buFont typeface="+mj-lt"/>
              <a:buAutoNum type="arabicPeriod"/>
            </a:pPr>
            <a:r>
              <a:rPr lang="en-IN" sz="2000" u="sng"/>
              <a:t>Chemical Examiner’s Lab:</a:t>
            </a:r>
            <a:r>
              <a:rPr lang="en-IN" sz="2000"/>
              <a:t> Set up first at the Madras Presidency, Dept. of Health, 1849 followed by Calcutta (1853), Agra (1864) &amp; Bombay (1870).</a:t>
            </a:r>
            <a:endParaRPr lang="en-IN" sz="2000">
              <a:cs typeface="Calibri"/>
            </a:endParaRPr>
          </a:p>
          <a:p>
            <a:pPr marL="457200" indent="-457200" algn="just">
              <a:lnSpc>
                <a:spcPct val="120000"/>
              </a:lnSpc>
              <a:buFont typeface="+mj-lt"/>
              <a:buAutoNum type="arabicPeriod"/>
            </a:pPr>
            <a:r>
              <a:rPr lang="en-IN" sz="2000" u="sng"/>
              <a:t>Anthropometric Bureau</a:t>
            </a:r>
            <a:r>
              <a:rPr lang="en-IN" sz="2000"/>
              <a:t>: established in 1892 at Calcutta.</a:t>
            </a:r>
            <a:endParaRPr lang="en-IN" sz="2000">
              <a:cs typeface="Calibri"/>
            </a:endParaRPr>
          </a:p>
          <a:p>
            <a:pPr algn="just">
              <a:lnSpc>
                <a:spcPct val="120000"/>
              </a:lnSpc>
              <a:buNone/>
            </a:pPr>
            <a:r>
              <a:rPr lang="en-IN" sz="2000"/>
              <a:t>5.    </a:t>
            </a:r>
            <a:r>
              <a:rPr lang="en-IN" sz="2000" u="sng"/>
              <a:t>Finger Print Bureau:</a:t>
            </a:r>
            <a:r>
              <a:rPr lang="en-IN" sz="2000"/>
              <a:t>  The first one in the world at Calcutta, July 1897.</a:t>
            </a:r>
            <a:endParaRPr lang="en-IN" sz="2000">
              <a:cs typeface="Calibri"/>
            </a:endParaRPr>
          </a:p>
          <a:p>
            <a:pPr algn="just">
              <a:lnSpc>
                <a:spcPct val="120000"/>
              </a:lnSpc>
              <a:buNone/>
            </a:pPr>
            <a:r>
              <a:rPr lang="en-IN" sz="2000"/>
              <a:t>	 Willian Herschel, Collector of District of Hooghly, found that the FPs never changed in lifetime. He applied this knowledge in registration of thumb/finger impressions of the natives. This registration was then extended to convicted criminals in prisons as well. However, his ideas were not given a consent.</a:t>
            </a:r>
            <a:endParaRPr lang="en-IN" sz="2000">
              <a:cs typeface="Calibri"/>
            </a:endParaRPr>
          </a:p>
          <a:p>
            <a:pPr algn="just">
              <a:lnSpc>
                <a:spcPct val="120000"/>
              </a:lnSpc>
              <a:buNone/>
            </a:pPr>
            <a:r>
              <a:rPr lang="en-IN" sz="2000"/>
              <a:t>    In 1891, Edward Richard Henry, IGP, Bengal, introduced the thumb impressions in the record slips containing Anthropometric data.</a:t>
            </a:r>
            <a:endParaRPr lang="en-IN" sz="2000">
              <a:cs typeface="Calibri"/>
            </a:endParaRPr>
          </a:p>
          <a:p>
            <a:pPr algn="just">
              <a:lnSpc>
                <a:spcPct val="120000"/>
              </a:lnSpc>
              <a:buNone/>
            </a:pPr>
            <a:r>
              <a:rPr lang="en-IN" sz="2000"/>
              <a:t>      Khan Bahadur </a:t>
            </a:r>
            <a:r>
              <a:rPr lang="en-IN" sz="2000" err="1"/>
              <a:t>Azizul</a:t>
            </a:r>
            <a:r>
              <a:rPr lang="en-IN" sz="2000"/>
              <a:t> </a:t>
            </a:r>
            <a:r>
              <a:rPr lang="en-IN" sz="2000" err="1"/>
              <a:t>Haq</a:t>
            </a:r>
            <a:r>
              <a:rPr lang="en-IN" sz="2000"/>
              <a:t> and Rai Bahadur Hem Chandra Bose worked under him. It was </a:t>
            </a:r>
            <a:r>
              <a:rPr lang="en-IN" sz="2000" err="1"/>
              <a:t>Azizul</a:t>
            </a:r>
            <a:r>
              <a:rPr lang="en-IN" sz="2000"/>
              <a:t> </a:t>
            </a:r>
            <a:r>
              <a:rPr lang="en-IN" sz="2000" err="1"/>
              <a:t>Haq</a:t>
            </a:r>
            <a:r>
              <a:rPr lang="en-IN" sz="2000"/>
              <a:t> who evolved a mathematical formula to supplement Henry’s idea of sorting slips in 1024 pigeon holes, based on fingerprints. Hem Chandra Bose developed an extended system of sub-classification.</a:t>
            </a:r>
            <a:endParaRPr lang="en-IN" sz="2000">
              <a:cs typeface="Calibri"/>
            </a:endParaRPr>
          </a:p>
          <a:p>
            <a:pPr marL="514350" indent="-514350">
              <a:buFont typeface="Arial" pitchFamily="34" charset="0"/>
              <a:buAutoNum type="arabicPeriod"/>
            </a:pPr>
            <a:endParaRPr lang="en-IN" sz="2000">
              <a:cs typeface="Calibri"/>
            </a:endParaRPr>
          </a:p>
        </p:txBody>
      </p:sp>
    </p:spTree>
    <p:extLst>
      <p:ext uri="{BB962C8B-B14F-4D97-AF65-F5344CB8AC3E}">
        <p14:creationId xmlns:p14="http://schemas.microsoft.com/office/powerpoint/2010/main" val="197874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0" y="304800"/>
            <a:ext cx="11857383" cy="5374227"/>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r>
              <a:rPr lang="en-IN" sz="2000"/>
              <a:t>6. </a:t>
            </a:r>
            <a:r>
              <a:rPr lang="en-IN" sz="2000" u="sng"/>
              <a:t>Department of Explosives:</a:t>
            </a:r>
            <a:r>
              <a:rPr lang="en-IN" sz="2000"/>
              <a:t> The foundation for the Dept was laid when the first Inspector of Explosives was appointed in 1898 with its HQs at Nagpur and </a:t>
            </a:r>
            <a:r>
              <a:rPr lang="en-IN" sz="2000">
                <a:solidFill>
                  <a:srgbClr val="FF0000"/>
                </a:solidFill>
              </a:rPr>
              <a:t>5 regional offices </a:t>
            </a:r>
            <a:r>
              <a:rPr lang="en-IN" sz="2000"/>
              <a:t>at Calcutta, Bombay, Agra, Madras &amp; Gwalior and </a:t>
            </a:r>
            <a:r>
              <a:rPr lang="en-IN" sz="2000">
                <a:solidFill>
                  <a:srgbClr val="FF0000"/>
                </a:solidFill>
              </a:rPr>
              <a:t>three sub-offices </a:t>
            </a:r>
            <a:r>
              <a:rPr lang="en-IN" sz="2000"/>
              <a:t>at </a:t>
            </a:r>
            <a:r>
              <a:rPr lang="en-IN" sz="2000" err="1"/>
              <a:t>Shivkashi</a:t>
            </a:r>
            <a:r>
              <a:rPr lang="en-IN" sz="2000"/>
              <a:t>, </a:t>
            </a:r>
            <a:r>
              <a:rPr lang="en-IN" sz="2000" err="1"/>
              <a:t>Gomia</a:t>
            </a:r>
            <a:r>
              <a:rPr lang="en-IN" sz="2000"/>
              <a:t>, &amp; Asansol.</a:t>
            </a:r>
            <a:endParaRPr lang="en-IN" sz="2000">
              <a:cs typeface="Calibri"/>
            </a:endParaRPr>
          </a:p>
          <a:p>
            <a:pPr algn="just">
              <a:buNone/>
            </a:pPr>
            <a:r>
              <a:rPr lang="en-IN" sz="2000"/>
              <a:t>7. </a:t>
            </a:r>
            <a:r>
              <a:rPr lang="en-IN" sz="2000" u="sng"/>
              <a:t>Govt Examiner of Questioned Document</a:t>
            </a:r>
            <a:r>
              <a:rPr lang="en-IN" sz="2000"/>
              <a:t>: The British Govt of Bengal created the post of govt handwriting expert of Bengal. </a:t>
            </a:r>
            <a:r>
              <a:rPr lang="en-IN" sz="2000">
                <a:solidFill>
                  <a:srgbClr val="FF0000"/>
                </a:solidFill>
              </a:rPr>
              <a:t>Mr C.R. </a:t>
            </a:r>
            <a:r>
              <a:rPr lang="en-IN" sz="2000" err="1">
                <a:solidFill>
                  <a:srgbClr val="FF0000"/>
                </a:solidFill>
              </a:rPr>
              <a:t>Hardless</a:t>
            </a:r>
            <a:r>
              <a:rPr lang="en-IN" sz="2000"/>
              <a:t>, the then superintendent in the A.G’s office in Bengal was appointed for this post in 1904. this was shifted to Shimla in 1906, under the control of Director, CID. Mr. C.R. </a:t>
            </a:r>
            <a:r>
              <a:rPr lang="en-IN" sz="2000" err="1"/>
              <a:t>Hardless</a:t>
            </a:r>
            <a:r>
              <a:rPr lang="en-IN" sz="2000"/>
              <a:t> was appointed as the Handwriting Expert for Govt of India. </a:t>
            </a:r>
            <a:r>
              <a:rPr lang="en-IN" sz="2000">
                <a:solidFill>
                  <a:srgbClr val="FF0000"/>
                </a:solidFill>
              </a:rPr>
              <a:t>Later he was replaced by Mr. </a:t>
            </a:r>
            <a:r>
              <a:rPr lang="en-IN" sz="2000" err="1">
                <a:solidFill>
                  <a:srgbClr val="FF0000"/>
                </a:solidFill>
              </a:rPr>
              <a:t>F.Brewester</a:t>
            </a:r>
            <a:r>
              <a:rPr lang="en-IN" sz="2000"/>
              <a:t>, a police officer from WB CID and was designated as Govt examiner of Questioned Documents (GEQD).</a:t>
            </a:r>
            <a:endParaRPr lang="en-IN" sz="2000">
              <a:cs typeface="Calibri"/>
            </a:endParaRPr>
          </a:p>
          <a:p>
            <a:pPr algn="just">
              <a:buNone/>
            </a:pPr>
            <a:r>
              <a:rPr lang="en-IN" sz="2000"/>
              <a:t>8. </a:t>
            </a:r>
            <a:r>
              <a:rPr lang="en-IN" sz="2000" u="sng"/>
              <a:t>Serologist to the Govt of India</a:t>
            </a:r>
            <a:r>
              <a:rPr lang="en-IN" sz="2000"/>
              <a:t>: Serology Department was established in Calcutta in 1910. The </a:t>
            </a:r>
            <a:r>
              <a:rPr lang="en-IN" sz="2000" err="1"/>
              <a:t>HoI</a:t>
            </a:r>
            <a:r>
              <a:rPr lang="en-IN" sz="2000"/>
              <a:t> was designated as the Imperial Serologist to the Govt of India.</a:t>
            </a:r>
            <a:endParaRPr lang="en-IN" sz="2000">
              <a:cs typeface="Calibri"/>
            </a:endParaRPr>
          </a:p>
          <a:p>
            <a:pPr algn="just">
              <a:buNone/>
            </a:pPr>
            <a:r>
              <a:rPr lang="en-IN" sz="2000"/>
              <a:t>9. </a:t>
            </a:r>
            <a:r>
              <a:rPr lang="en-IN" sz="2000" u="sng"/>
              <a:t>Footprint Section of Criminal Investigation Dept</a:t>
            </a:r>
            <a:r>
              <a:rPr lang="en-IN" sz="2000"/>
              <a:t>: In 1915, a Footprint Section was established under the CID, Govt of Bengal.</a:t>
            </a:r>
          </a:p>
          <a:p>
            <a:pPr algn="just">
              <a:buNone/>
            </a:pPr>
            <a:r>
              <a:rPr lang="en-IN" sz="2400"/>
              <a:t>1</a:t>
            </a:r>
            <a:r>
              <a:rPr lang="en-IN" sz="2000"/>
              <a:t>0. </a:t>
            </a:r>
            <a:r>
              <a:rPr lang="en-IN" sz="2000" u="sng"/>
              <a:t>Note Forgery Section in Criminal Investigation Dept.</a:t>
            </a:r>
            <a:r>
              <a:rPr lang="en-IN" sz="2000"/>
              <a:t>: In 1917, a Note Forgery Section was set up under the CID, Govt of Bengal for examination of forged currency notes.</a:t>
            </a:r>
            <a:endParaRPr lang="en-IN" sz="2000">
              <a:cs typeface="Calibri"/>
            </a:endParaRPr>
          </a:p>
          <a:p>
            <a:pPr algn="just">
              <a:buNone/>
            </a:pPr>
            <a:r>
              <a:rPr lang="en-IN" sz="2000"/>
              <a:t>    The Revenue Dept was set up for identification of opium, narcotics, precious metals, etc. </a:t>
            </a:r>
            <a:endParaRPr lang="en-IN" sz="2000">
              <a:cs typeface="Calibri"/>
            </a:endParaRPr>
          </a:p>
          <a:p>
            <a:pPr algn="just">
              <a:buNone/>
            </a:pPr>
            <a:r>
              <a:rPr lang="en-IN" sz="2000"/>
              <a:t>    Govt Mint and Security Printing Dept at Nasik was set up for detecting Counterfeit and forged currency.</a:t>
            </a:r>
            <a:endParaRPr lang="en-IN" sz="2000">
              <a:cs typeface="Calibri"/>
            </a:endParaRPr>
          </a:p>
          <a:p>
            <a:pPr algn="just">
              <a:buNone/>
            </a:pPr>
            <a:r>
              <a:rPr lang="en-IN" sz="2000"/>
              <a:t>11. </a:t>
            </a:r>
            <a:r>
              <a:rPr lang="en-IN" sz="2000" u="sng"/>
              <a:t>Ballistics Laboratory:</a:t>
            </a:r>
            <a:r>
              <a:rPr lang="en-IN" sz="2000"/>
              <a:t> In 1930, an Arms Expert was appointed and a Ballistics laboratory was set up a under the Calcutta Police. </a:t>
            </a:r>
            <a:endParaRPr lang="en-IN" sz="2000">
              <a:cs typeface="Calibri"/>
            </a:endParaRPr>
          </a:p>
          <a:p>
            <a:pPr algn="just">
              <a:buNone/>
            </a:pPr>
            <a:endParaRPr lang="en-IN" sz="2000">
              <a:cs typeface="Calibri"/>
            </a:endParaRPr>
          </a:p>
          <a:p>
            <a:pPr algn="just">
              <a:buNone/>
            </a:pPr>
            <a:endParaRPr lang="en-IN" sz="2000">
              <a:cs typeface="Calibri"/>
            </a:endParaRPr>
          </a:p>
          <a:p>
            <a:pPr algn="just">
              <a:buFont typeface="Arial" pitchFamily="34" charset="0"/>
              <a:buNone/>
            </a:pPr>
            <a:endParaRPr lang="en-IN" sz="2000">
              <a:cs typeface="Calibri"/>
            </a:endParaRPr>
          </a:p>
        </p:txBody>
      </p:sp>
    </p:spTree>
    <p:extLst>
      <p:ext uri="{BB962C8B-B14F-4D97-AF65-F5344CB8AC3E}">
        <p14:creationId xmlns:p14="http://schemas.microsoft.com/office/powerpoint/2010/main" val="143694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32340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a:solidFill>
                  <a:srgbClr val="FF0000"/>
                </a:solidFill>
              </a:rPr>
              <a:t>Evolution of FSL’s</a:t>
            </a:r>
          </a:p>
        </p:txBody>
      </p:sp>
      <p:sp>
        <p:nvSpPr>
          <p:cNvPr id="3" name="Content Placeholder 2"/>
          <p:cNvSpPr txBox="1">
            <a:spLocks/>
          </p:cNvSpPr>
          <p:nvPr/>
        </p:nvSpPr>
        <p:spPr>
          <a:xfrm>
            <a:off x="413004" y="1166018"/>
            <a:ext cx="11365992" cy="4525963"/>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r>
              <a:rPr lang="en-IN" sz="2600" b="1"/>
              <a:t>3 types of FSLs:</a:t>
            </a:r>
            <a:endParaRPr lang="en-IN" sz="2400" b="1"/>
          </a:p>
          <a:p>
            <a:pPr marL="1714500" lvl="3" indent="-457200" algn="just">
              <a:buFont typeface="+mj-lt"/>
              <a:buAutoNum type="arabicPeriod"/>
            </a:pPr>
            <a:r>
              <a:rPr lang="en-IN" sz="2400"/>
              <a:t>CFSLs</a:t>
            </a:r>
          </a:p>
          <a:p>
            <a:pPr marL="1714500" lvl="3" indent="-457200" algn="just">
              <a:buFont typeface="+mj-lt"/>
              <a:buAutoNum type="arabicPeriod"/>
            </a:pPr>
            <a:r>
              <a:rPr lang="en-IN" sz="2400"/>
              <a:t>SFSLs</a:t>
            </a:r>
          </a:p>
          <a:p>
            <a:pPr marL="1714500" lvl="3" indent="-457200" algn="just">
              <a:buFont typeface="+mj-lt"/>
              <a:buAutoNum type="arabicPeriod"/>
            </a:pPr>
            <a:r>
              <a:rPr lang="en-IN" sz="2400"/>
              <a:t>RFSLs</a:t>
            </a:r>
          </a:p>
          <a:p>
            <a:pPr marL="1257300" lvl="3" indent="0" algn="just">
              <a:buNone/>
            </a:pPr>
            <a:endParaRPr lang="en-IN" sz="2400" b="1"/>
          </a:p>
          <a:p>
            <a:pPr algn="just">
              <a:buFont typeface="Arial" pitchFamily="34" charset="0"/>
              <a:buNone/>
            </a:pPr>
            <a:r>
              <a:rPr lang="en-IN" sz="2400" b="1"/>
              <a:t>First FSL---Calcutta (1952)</a:t>
            </a:r>
          </a:p>
          <a:p>
            <a:pPr algn="just">
              <a:buFont typeface="Arial" pitchFamily="34" charset="0"/>
              <a:buNone/>
            </a:pPr>
            <a:r>
              <a:rPr lang="en-IN" sz="2400"/>
              <a:t>	Medico-legal section of Chemical Examiner’s Laboratory, physics Section, Foot print and note forgery sections od CID was transferred here, Chemistry Section of CEL was also transferred here</a:t>
            </a:r>
          </a:p>
          <a:p>
            <a:pPr algn="just">
              <a:buFont typeface="Arial" pitchFamily="34" charset="0"/>
              <a:buNone/>
            </a:pPr>
            <a:r>
              <a:rPr lang="en-IN" sz="2400" b="1"/>
              <a:t>Second FSL---Bombay (1958) </a:t>
            </a:r>
          </a:p>
          <a:p>
            <a:pPr algn="just">
              <a:buFont typeface="Arial" pitchFamily="34" charset="0"/>
              <a:buNone/>
            </a:pPr>
            <a:r>
              <a:rPr lang="en-IN" sz="2400"/>
              <a:t>	It has 5 regional labs at Nagpur, Aurangabad, Pune , Nasik, &amp; Amravati</a:t>
            </a:r>
          </a:p>
        </p:txBody>
      </p:sp>
    </p:spTree>
    <p:extLst>
      <p:ext uri="{BB962C8B-B14F-4D97-AF65-F5344CB8AC3E}">
        <p14:creationId xmlns:p14="http://schemas.microsoft.com/office/powerpoint/2010/main" val="413728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44594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a:solidFill>
                  <a:srgbClr val="FF0000"/>
                </a:solidFill>
              </a:rPr>
              <a:t>CFSL and other Central Institutes </a:t>
            </a:r>
          </a:p>
        </p:txBody>
      </p:sp>
      <p:sp>
        <p:nvSpPr>
          <p:cNvPr id="3" name="Content Placeholder 2"/>
          <p:cNvSpPr txBox="1">
            <a:spLocks/>
          </p:cNvSpPr>
          <p:nvPr/>
        </p:nvSpPr>
        <p:spPr>
          <a:xfrm>
            <a:off x="679308" y="1467026"/>
            <a:ext cx="10833384"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r>
              <a:rPr lang="en-IN" sz="2400" b="1"/>
              <a:t>Central Finger Print Bureau: </a:t>
            </a:r>
            <a:r>
              <a:rPr lang="en-IN" sz="2400"/>
              <a:t>Established in 1905 in Shimla but abolished in 1922. The CFPB restarted from 1955 in Delhi under the purview of IB. In August 1956, it was shifted to Calcutta. In Sept 1973 it was transferred to the CBI from IB. In July 1986, it came under the purview of NCRB and was shifted to ND. </a:t>
            </a:r>
          </a:p>
          <a:p>
            <a:pPr marL="0" indent="0" algn="just">
              <a:buNone/>
            </a:pPr>
            <a:endParaRPr lang="en-IN" sz="2400"/>
          </a:p>
          <a:p>
            <a:pPr algn="just">
              <a:buNone/>
            </a:pPr>
            <a:r>
              <a:rPr lang="en-IN" sz="2400"/>
              <a:t>2. </a:t>
            </a:r>
            <a:r>
              <a:rPr lang="en-IN" sz="2400" b="1"/>
              <a:t>Central Detective training School at Calcutta</a:t>
            </a:r>
            <a:r>
              <a:rPr lang="en-IN" sz="2400"/>
              <a:t>:</a:t>
            </a:r>
          </a:p>
          <a:p>
            <a:pPr algn="just">
              <a:buNone/>
            </a:pPr>
            <a:r>
              <a:rPr lang="en-IN" sz="2400"/>
              <a:t>                Was established in 1956 in Calcutta.</a:t>
            </a:r>
          </a:p>
          <a:p>
            <a:pPr algn="just">
              <a:buNone/>
            </a:pPr>
            <a:endParaRPr lang="en-IN" sz="2400"/>
          </a:p>
          <a:p>
            <a:pPr algn="just">
              <a:buNone/>
            </a:pPr>
            <a:r>
              <a:rPr lang="en-IN" sz="2400"/>
              <a:t>3. </a:t>
            </a:r>
            <a:r>
              <a:rPr lang="en-IN" sz="2400" b="1"/>
              <a:t>CFSLs</a:t>
            </a:r>
            <a:r>
              <a:rPr lang="en-IN" sz="2400"/>
              <a:t>: First CFSL- Calcutta(1957)</a:t>
            </a:r>
          </a:p>
          <a:p>
            <a:pPr algn="just">
              <a:buNone/>
            </a:pPr>
            <a:r>
              <a:rPr lang="en-IN" sz="2400"/>
              <a:t>		   Second CFSL-Hyderabad (1965)</a:t>
            </a:r>
          </a:p>
          <a:p>
            <a:pPr marL="0" indent="0" algn="just">
              <a:buNone/>
            </a:pPr>
            <a:endParaRPr lang="en-IN" sz="2400"/>
          </a:p>
        </p:txBody>
      </p:sp>
    </p:spTree>
    <p:extLst>
      <p:ext uri="{BB962C8B-B14F-4D97-AF65-F5344CB8AC3E}">
        <p14:creationId xmlns:p14="http://schemas.microsoft.com/office/powerpoint/2010/main" val="233724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2133600" y="228600"/>
            <a:ext cx="8077200" cy="584775"/>
          </a:xfrm>
          <a:prstGeom prst="rect">
            <a:avLst/>
          </a:prstGeom>
        </p:spPr>
        <p:txBody>
          <a:bodyPr wrap="square">
            <a:spAutoFit/>
          </a:bodyPr>
          <a:lstStyle/>
          <a:p>
            <a:pPr algn="ctr"/>
            <a:r>
              <a:rPr lang="en-IN" sz="3200">
                <a:solidFill>
                  <a:srgbClr val="FF0000"/>
                </a:solidFill>
              </a:rPr>
              <a:t>Forensic science: Functions</a:t>
            </a:r>
            <a:endParaRPr lang="en-IN" sz="3200"/>
          </a:p>
        </p:txBody>
      </p:sp>
      <p:sp>
        <p:nvSpPr>
          <p:cNvPr id="3" name="Rectangle 2"/>
          <p:cNvSpPr/>
          <p:nvPr/>
        </p:nvSpPr>
        <p:spPr>
          <a:xfrm>
            <a:off x="76200" y="1047255"/>
            <a:ext cx="12192000" cy="5878532"/>
          </a:xfrm>
          <a:prstGeom prst="rect">
            <a:avLst/>
          </a:prstGeom>
        </p:spPr>
        <p:txBody>
          <a:bodyPr wrap="square">
            <a:spAutoFit/>
          </a:bodyPr>
          <a:lstStyle/>
          <a:p>
            <a:pPr algn="just"/>
            <a:r>
              <a:rPr lang="en-IN" sz="2400" b="1"/>
              <a:t>Forensic science provides answer to the following three questions:</a:t>
            </a:r>
          </a:p>
          <a:p>
            <a:pPr algn="just"/>
            <a:endParaRPr lang="en-IN" sz="2000"/>
          </a:p>
          <a:p>
            <a:pPr marL="457200" indent="-457200" algn="just">
              <a:buAutoNum type="arabicPeriod"/>
            </a:pPr>
            <a:r>
              <a:rPr lang="en-IN" sz="2400" b="1"/>
              <a:t>Has a crime been committed?</a:t>
            </a:r>
          </a:p>
          <a:p>
            <a:r>
              <a:rPr lang="en-IN" sz="2400"/>
              <a:t>Consider the case of recovery of a dead body. Death could be natural, accidental or homicidal.  By ascertaining the nature of death, it can be establish the existence or absence of corpus delicti.</a:t>
            </a:r>
          </a:p>
          <a:p>
            <a:pPr algn="just"/>
            <a:endParaRPr lang="en-IN" sz="2400"/>
          </a:p>
          <a:p>
            <a:pPr algn="just"/>
            <a:r>
              <a:rPr lang="en-IN" sz="2400" b="1"/>
              <a:t>2. How and when was the crime committed?</a:t>
            </a:r>
          </a:p>
          <a:p>
            <a:pPr algn="just">
              <a:buFont typeface="Wingdings 3" pitchFamily="18" charset="2"/>
              <a:buNone/>
            </a:pPr>
            <a:r>
              <a:rPr lang="en-IN" sz="2400"/>
              <a:t>The examination of the corpus delicti reveals the way of the crime was committed and possibly the time when it was committed.</a:t>
            </a:r>
          </a:p>
          <a:p>
            <a:pPr algn="just">
              <a:buFont typeface="Wingdings 3" pitchFamily="18" charset="2"/>
              <a:buNone/>
            </a:pPr>
            <a:endParaRPr lang="en-IN" sz="2400"/>
          </a:p>
          <a:p>
            <a:pPr algn="just"/>
            <a:r>
              <a:rPr lang="en-IN" sz="2400" b="1"/>
              <a:t>3. Who has committed the crime?</a:t>
            </a:r>
          </a:p>
          <a:p>
            <a:pPr algn="just">
              <a:buFont typeface="Wingdings 3" pitchFamily="18" charset="2"/>
              <a:buNone/>
            </a:pPr>
            <a:r>
              <a:rPr lang="en-IN" sz="2400"/>
              <a:t>Forensic science establishes the identity of the culprit through personal clues like fingerprints, footprints, blood drops or hair. It links the criminal with the crime through the objects that have been left by him at the scene with the victim or which have been carried from the scene by the victim.</a:t>
            </a:r>
          </a:p>
          <a:p>
            <a:pPr algn="just">
              <a:buFont typeface="Wingdings 3" pitchFamily="18" charset="2"/>
              <a:buNone/>
            </a:pPr>
            <a:endParaRPr lang="en-IN" sz="2000"/>
          </a:p>
        </p:txBody>
      </p:sp>
    </p:spTree>
    <p:extLst>
      <p:ext uri="{BB962C8B-B14F-4D97-AF65-F5344CB8AC3E}">
        <p14:creationId xmlns:p14="http://schemas.microsoft.com/office/powerpoint/2010/main" val="4274740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28600"/>
            <a:ext cx="10363200" cy="1470025"/>
          </a:xfrm>
        </p:spPr>
        <p:txBody>
          <a:bodyPr>
            <a:normAutofit/>
          </a:bodyPr>
          <a:lstStyle/>
          <a:p>
            <a:r>
              <a:rPr lang="en-US"/>
              <a:t>Sherlock Holmes?</a:t>
            </a:r>
            <a:br>
              <a:rPr lang="en-US"/>
            </a:br>
            <a:endParaRPr lang="en-IN"/>
          </a:p>
        </p:txBody>
      </p:sp>
      <p:sp>
        <p:nvSpPr>
          <p:cNvPr id="3" name="Subtitle 2"/>
          <p:cNvSpPr>
            <a:spLocks noGrp="1"/>
          </p:cNvSpPr>
          <p:nvPr>
            <p:ph type="subTitle" idx="1"/>
          </p:nvPr>
        </p:nvSpPr>
        <p:spPr>
          <a:xfrm>
            <a:off x="34636" y="1600200"/>
            <a:ext cx="12039600" cy="1470025"/>
          </a:xfrm>
        </p:spPr>
        <p:txBody>
          <a:bodyPr>
            <a:noAutofit/>
          </a:bodyPr>
          <a:lstStyle/>
          <a:p>
            <a:pPr marL="514350" indent="-514350" algn="just">
              <a:buFont typeface="Arial" panose="020B0604020202020204" pitchFamily="34" charset="0"/>
              <a:buChar char="•"/>
            </a:pPr>
            <a:r>
              <a:rPr lang="en-US" sz="2800">
                <a:solidFill>
                  <a:schemeClr val="tx1"/>
                </a:solidFill>
              </a:rPr>
              <a:t>Fictional character created by the Scottish writer </a:t>
            </a:r>
            <a:r>
              <a:rPr lang="en-US" sz="2800">
                <a:solidFill>
                  <a:schemeClr val="tx1"/>
                </a:solidFill>
                <a:hlinkClick r:id="rId2"/>
              </a:rPr>
              <a:t>Arthur Conan Doyle</a:t>
            </a:r>
            <a:r>
              <a:rPr lang="en-US" sz="2800">
                <a:solidFill>
                  <a:schemeClr val="tx1"/>
                </a:solidFill>
              </a:rPr>
              <a:t> in 1887. </a:t>
            </a:r>
          </a:p>
          <a:p>
            <a:pPr algn="just"/>
            <a:endParaRPr lang="en-US" sz="2800">
              <a:solidFill>
                <a:schemeClr val="tx1"/>
              </a:solidFill>
            </a:endParaRPr>
          </a:p>
          <a:p>
            <a:pPr marL="514350" indent="-514350" algn="just">
              <a:buFont typeface="Arial" panose="020B0604020202020204" pitchFamily="34" charset="0"/>
              <a:buChar char="•"/>
            </a:pPr>
            <a:r>
              <a:rPr lang="en-US" sz="2800" b="1">
                <a:solidFill>
                  <a:schemeClr val="tx1"/>
                </a:solidFill>
              </a:rPr>
              <a:t>Arthur Ignatius Conan Doyle</a:t>
            </a:r>
            <a:r>
              <a:rPr lang="en-US" sz="2800">
                <a:solidFill>
                  <a:schemeClr val="tx1"/>
                </a:solidFill>
              </a:rPr>
              <a:t> (1859-1930) was born in Edinburgh, Scotland. He worked as a surgeon on a whaling boat and also as a medical officer. </a:t>
            </a:r>
          </a:p>
          <a:p>
            <a:pPr algn="just"/>
            <a:endParaRPr lang="en-US" sz="2800" b="1">
              <a:solidFill>
                <a:schemeClr val="tx1"/>
              </a:solidFill>
            </a:endParaRPr>
          </a:p>
          <a:p>
            <a:pPr marL="514350" indent="-514350" algn="just">
              <a:buFont typeface="Arial" panose="020B0604020202020204" pitchFamily="34" charset="0"/>
              <a:buChar char="•"/>
            </a:pPr>
            <a:r>
              <a:rPr lang="en-US" sz="2800">
                <a:solidFill>
                  <a:schemeClr val="tx1"/>
                </a:solidFill>
              </a:rPr>
              <a:t>His first novel was published in </a:t>
            </a:r>
            <a:r>
              <a:rPr lang="en-US" sz="2800" b="1" err="1">
                <a:solidFill>
                  <a:schemeClr val="tx1"/>
                </a:solidFill>
              </a:rPr>
              <a:t>Beeton’s</a:t>
            </a:r>
            <a:r>
              <a:rPr lang="en-US" sz="2800" b="1">
                <a:solidFill>
                  <a:schemeClr val="tx1"/>
                </a:solidFill>
              </a:rPr>
              <a:t> Christmas Annual</a:t>
            </a:r>
            <a:r>
              <a:rPr lang="en-US" sz="2800">
                <a:solidFill>
                  <a:schemeClr val="tx1"/>
                </a:solidFill>
              </a:rPr>
              <a:t>, under the title </a:t>
            </a:r>
            <a:r>
              <a:rPr lang="en-US" sz="2800" b="1" i="1" u="sng">
                <a:solidFill>
                  <a:schemeClr val="tx1"/>
                </a:solidFill>
                <a:hlinkClick r:id="rId3"/>
              </a:rPr>
              <a:t>A Study in Scarlet</a:t>
            </a:r>
            <a:r>
              <a:rPr lang="en-US" sz="2800" i="1">
                <a:solidFill>
                  <a:schemeClr val="tx1"/>
                </a:solidFill>
              </a:rPr>
              <a:t> </a:t>
            </a:r>
            <a:r>
              <a:rPr lang="en-US" sz="2800">
                <a:solidFill>
                  <a:schemeClr val="tx1"/>
                </a:solidFill>
              </a:rPr>
              <a:t>which introduced us to the immortal Sherlock Holmes and Dr. Watson.</a:t>
            </a:r>
            <a:endParaRPr lang="en-IN" sz="2800">
              <a:solidFill>
                <a:schemeClr val="tx1"/>
              </a:solidFill>
            </a:endParaRPr>
          </a:p>
        </p:txBody>
      </p:sp>
    </p:spTree>
    <p:extLst>
      <p:ext uri="{BB962C8B-B14F-4D97-AF65-F5344CB8AC3E}">
        <p14:creationId xmlns:p14="http://schemas.microsoft.com/office/powerpoint/2010/main" val="1419087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173C-C70E-1740-8CC7-720BB358EF3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0BB00D7-550A-D042-ACD0-15E69DF9738A}"/>
              </a:ext>
            </a:extLst>
          </p:cNvPr>
          <p:cNvPicPr>
            <a:picLocks noGrp="1" noChangeAspect="1"/>
          </p:cNvPicPr>
          <p:nvPr>
            <p:ph idx="1"/>
          </p:nvPr>
        </p:nvPicPr>
        <p:blipFill>
          <a:blip r:embed="rId2"/>
          <a:stretch>
            <a:fillRect/>
          </a:stretch>
        </p:blipFill>
        <p:spPr>
          <a:xfrm>
            <a:off x="-86424" y="-50104"/>
            <a:ext cx="12364847" cy="6958208"/>
          </a:xfrm>
        </p:spPr>
      </p:pic>
      <p:sp>
        <p:nvSpPr>
          <p:cNvPr id="7" name="TextBox 6">
            <a:extLst>
              <a:ext uri="{FF2B5EF4-FFF2-40B4-BE49-F238E27FC236}">
                <a16:creationId xmlns:a16="http://schemas.microsoft.com/office/drawing/2014/main" id="{4C077098-BFFC-C24A-BFEA-2A205E805E99}"/>
              </a:ext>
            </a:extLst>
          </p:cNvPr>
          <p:cNvSpPr txBox="1"/>
          <p:nvPr/>
        </p:nvSpPr>
        <p:spPr>
          <a:xfrm>
            <a:off x="438411" y="1632311"/>
            <a:ext cx="2668044" cy="461665"/>
          </a:xfrm>
          <a:prstGeom prst="rect">
            <a:avLst/>
          </a:prstGeom>
          <a:noFill/>
        </p:spPr>
        <p:txBody>
          <a:bodyPr wrap="square" rtlCol="0">
            <a:spAutoFit/>
          </a:bodyPr>
          <a:lstStyle/>
          <a:p>
            <a:r>
              <a:rPr lang="en-US" sz="2400">
                <a:solidFill>
                  <a:schemeClr val="bg1"/>
                </a:solidFill>
                <a:highlight>
                  <a:srgbClr val="000000"/>
                </a:highlight>
              </a:rPr>
              <a:t>Forensic Sciences</a:t>
            </a:r>
          </a:p>
        </p:txBody>
      </p:sp>
    </p:spTree>
    <p:extLst>
      <p:ext uri="{BB962C8B-B14F-4D97-AF65-F5344CB8AC3E}">
        <p14:creationId xmlns:p14="http://schemas.microsoft.com/office/powerpoint/2010/main" val="55947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503009"/>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428580" y="1138848"/>
            <a:ext cx="11620560" cy="520142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t>	    A</a:t>
            </a:r>
            <a:r>
              <a:rPr lang="en-US" sz="2000"/>
              <a:t>n ideal Forensic Science Laboratories is generally divided into the following divisions:\</a:t>
            </a:r>
            <a:endParaRPr lang="en-US" sz="2000">
              <a:cs typeface="Calibri"/>
            </a:endParaRPr>
          </a:p>
          <a:p>
            <a:endParaRPr lang="en-US" sz="2000">
              <a:cs typeface="Calibri"/>
            </a:endParaRPr>
          </a:p>
          <a:p>
            <a:pPr lvl="2" algn="just"/>
            <a:endParaRPr lang="en-US" sz="2000">
              <a:cs typeface="Calibri"/>
            </a:endParaRPr>
          </a:p>
          <a:p>
            <a:pPr marL="457200" indent="-457200" algn="just">
              <a:buFont typeface="+mj-lt"/>
              <a:buAutoNum type="arabicPeriod"/>
            </a:pPr>
            <a:r>
              <a:rPr lang="en-US" sz="2400" b="1"/>
              <a:t>Photography (Common for all the divisions) </a:t>
            </a:r>
          </a:p>
          <a:p>
            <a:pPr marL="457200" indent="-457200" algn="just">
              <a:buFont typeface="+mj-lt"/>
              <a:buAutoNum type="arabicPeriod"/>
            </a:pPr>
            <a:endParaRPr lang="en-US" sz="2400" b="1"/>
          </a:p>
          <a:p>
            <a:pPr marL="457200" indent="-457200" algn="just">
              <a:buFont typeface="+mj-lt"/>
              <a:buAutoNum type="arabicPeriod"/>
            </a:pPr>
            <a:endParaRPr lang="en-US" sz="2400" b="1"/>
          </a:p>
          <a:p>
            <a:pPr marL="914400" lvl="1" indent="-457200" algn="just">
              <a:buFont typeface="+mj-lt"/>
              <a:buAutoNum type="alphaLcParenR"/>
            </a:pPr>
            <a:endParaRPr lang="en-US" sz="2000" b="1"/>
          </a:p>
          <a:p>
            <a:pPr marL="914400" lvl="1" indent="-457200" algn="just">
              <a:buFont typeface="+mj-lt"/>
              <a:buAutoNum type="alphaLcParenR"/>
            </a:pPr>
            <a:r>
              <a:rPr lang="en-IN" sz="2000" b="1" i="0" u="none" strike="noStrike">
                <a:solidFill>
                  <a:srgbClr val="212529"/>
                </a:solidFill>
                <a:effectLst/>
                <a:latin typeface="-apple-system"/>
              </a:rPr>
              <a:t>Identification of camera from film negatives</a:t>
            </a:r>
          </a:p>
          <a:p>
            <a:pPr marL="914400" lvl="1" indent="-457200" algn="just">
              <a:buFont typeface="+mj-lt"/>
              <a:buAutoNum type="alphaLcParenR"/>
            </a:pPr>
            <a:r>
              <a:rPr lang="en-IN" sz="2000" b="1" i="0" u="none" strike="noStrike">
                <a:solidFill>
                  <a:srgbClr val="212529"/>
                </a:solidFill>
                <a:effectLst/>
                <a:latin typeface="-apple-system"/>
              </a:rPr>
              <a:t>Identification of Source camera</a:t>
            </a:r>
            <a:endParaRPr lang="en-US" sz="2000" b="1"/>
          </a:p>
          <a:p>
            <a:pPr marL="914400" lvl="1" indent="-457200" algn="just">
              <a:buFont typeface="+mj-lt"/>
              <a:buAutoNum type="alphaLcParenR"/>
            </a:pPr>
            <a:r>
              <a:rPr lang="en-IN" sz="2000" b="1" i="0" u="none" strike="noStrike">
                <a:solidFill>
                  <a:srgbClr val="212529"/>
                </a:solidFill>
                <a:effectLst/>
                <a:latin typeface="-apple-system"/>
              </a:rPr>
              <a:t>Preparation of photographs</a:t>
            </a:r>
          </a:p>
          <a:p>
            <a:pPr marL="914400" lvl="1" indent="-457200" algn="just">
              <a:buFont typeface="+mj-lt"/>
              <a:buAutoNum type="alphaLcParenR"/>
            </a:pPr>
            <a:r>
              <a:rPr lang="en-IN" sz="2000" b="1" i="0" u="none" strike="noStrike">
                <a:solidFill>
                  <a:srgbClr val="212529"/>
                </a:solidFill>
                <a:effectLst/>
                <a:latin typeface="-apple-system"/>
              </a:rPr>
              <a:t>Crime Scene Photography</a:t>
            </a:r>
            <a:endParaRPr lang="en-IN" sz="2000" b="1">
              <a:solidFill>
                <a:srgbClr val="212529"/>
              </a:solidFill>
              <a:latin typeface="-apple-system"/>
            </a:endParaRPr>
          </a:p>
          <a:p>
            <a:pPr marL="914400" lvl="1" indent="-457200" algn="just">
              <a:buFont typeface="+mj-lt"/>
              <a:buAutoNum type="alphaLcParenR"/>
            </a:pPr>
            <a:r>
              <a:rPr lang="en-IN" sz="2000" b="1" i="0" u="none" strike="noStrike">
                <a:solidFill>
                  <a:srgbClr val="212529"/>
                </a:solidFill>
                <a:effectLst/>
                <a:latin typeface="-apple-system"/>
              </a:rPr>
              <a:t>Post Mortem Photography/Videography</a:t>
            </a:r>
          </a:p>
          <a:p>
            <a:pPr marL="914400" lvl="1" indent="-457200" algn="just">
              <a:buFont typeface="+mj-lt"/>
              <a:buAutoNum type="alphaLcParenR"/>
            </a:pPr>
            <a:endParaRPr lang="en-US" sz="2000" b="1"/>
          </a:p>
          <a:p>
            <a:pPr lvl="3" algn="just"/>
            <a:r>
              <a:rPr lang="en-US" sz="2000" b="1"/>
              <a:t> </a:t>
            </a:r>
          </a:p>
          <a:p>
            <a:pPr lvl="3" algn="just"/>
            <a:endParaRPr lang="en-US" sz="2000" b="1">
              <a:cs typeface="Calibri"/>
            </a:endParaRPr>
          </a:p>
          <a:p>
            <a:pPr marL="1371600" lvl="2" indent="-457200" algn="just">
              <a:buFont typeface="+mj-lt"/>
              <a:buAutoNum type="alphaLcParenR"/>
            </a:pPr>
            <a:endParaRPr lang="en-US" sz="2000" b="1">
              <a:ea typeface="+mn-lt"/>
              <a:cs typeface="+mn-lt"/>
            </a:endParaRPr>
          </a:p>
        </p:txBody>
      </p:sp>
      <p:pic>
        <p:nvPicPr>
          <p:cNvPr id="1028" name="Picture 4" descr="Capturing all angles of a crime scene | Latest News India - Hindustan Times">
            <a:extLst>
              <a:ext uri="{FF2B5EF4-FFF2-40B4-BE49-F238E27FC236}">
                <a16:creationId xmlns:a16="http://schemas.microsoft.com/office/drawing/2014/main" id="{8795D04B-4BD7-5267-B3B1-B18A87D65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77" y="2595219"/>
            <a:ext cx="5545443" cy="312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17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503009"/>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285720" y="1074509"/>
            <a:ext cx="11620560" cy="415498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2" algn="just"/>
            <a:endParaRPr lang="en-US" sz="2000">
              <a:cs typeface="Calibri"/>
            </a:endParaRPr>
          </a:p>
          <a:p>
            <a:pPr algn="just"/>
            <a:r>
              <a:rPr lang="en-US" sz="2400" b="1"/>
              <a:t>      2. Biological sciences, which include, Biology unit /Serology unit / DNA unit</a:t>
            </a:r>
            <a:endParaRPr lang="en-US" sz="2400" b="1">
              <a:cs typeface="Calibri"/>
            </a:endParaRPr>
          </a:p>
          <a:p>
            <a:pPr lvl="1" algn="just"/>
            <a:endParaRPr lang="en-US" sz="2000" b="1"/>
          </a:p>
          <a:p>
            <a:pPr lvl="1" algn="just"/>
            <a:r>
              <a:rPr lang="en-IN" sz="2000" b="0" i="0" u="none" strike="noStrike">
                <a:solidFill>
                  <a:srgbClr val="202124"/>
                </a:solidFill>
                <a:effectLst/>
                <a:latin typeface="arial" panose="020B0604020202020204" pitchFamily="34" charset="0"/>
              </a:rPr>
              <a:t>The Forensic Biology/DNA Unit uses high-quality technology and scientific processes to </a:t>
            </a:r>
            <a:r>
              <a:rPr lang="en-IN" sz="2000" b="1" i="0" u="none" strike="noStrike">
                <a:solidFill>
                  <a:srgbClr val="202124"/>
                </a:solidFill>
                <a:effectLst/>
                <a:latin typeface="arial" panose="020B0604020202020204" pitchFamily="34" charset="0"/>
              </a:rPr>
              <a:t>detect, collect, and interpret the results from biological evidence</a:t>
            </a:r>
            <a:r>
              <a:rPr lang="en-IN" sz="2000" b="0" i="0" u="none" strike="noStrike">
                <a:solidFill>
                  <a:srgbClr val="202124"/>
                </a:solidFill>
                <a:effectLst/>
                <a:latin typeface="arial" panose="020B0604020202020204" pitchFamily="34" charset="0"/>
              </a:rPr>
              <a:t>.</a:t>
            </a:r>
            <a:endParaRPr lang="en-IN" sz="2000" b="1">
              <a:solidFill>
                <a:srgbClr val="212529"/>
              </a:solidFill>
              <a:latin typeface="-apple-system"/>
            </a:endParaRPr>
          </a:p>
          <a:p>
            <a:pPr lvl="1" algn="just"/>
            <a:endParaRPr lang="en-IN" sz="2000" b="1" i="0" u="none" strike="noStrike">
              <a:solidFill>
                <a:srgbClr val="212529"/>
              </a:solidFill>
              <a:effectLst/>
              <a:latin typeface="-apple-system"/>
            </a:endParaRPr>
          </a:p>
          <a:p>
            <a:pPr marL="914400" lvl="1" indent="-457200" algn="just">
              <a:buFont typeface="+mj-lt"/>
              <a:buAutoNum type="alphaLcParenR"/>
            </a:pPr>
            <a:endParaRPr lang="en-IN" sz="2000" b="1">
              <a:solidFill>
                <a:srgbClr val="212529"/>
              </a:solidFill>
              <a:latin typeface="-apple-system"/>
            </a:endParaRPr>
          </a:p>
          <a:p>
            <a:pPr marL="914400" lvl="1" indent="-457200" algn="just">
              <a:buFont typeface="+mj-lt"/>
              <a:buAutoNum type="alphaLcParenR"/>
            </a:pPr>
            <a:endParaRPr lang="en-IN" sz="2000" b="1" i="0" u="none" strike="noStrike">
              <a:solidFill>
                <a:srgbClr val="212529"/>
              </a:solidFill>
              <a:effectLst/>
              <a:latin typeface="-apple-system"/>
            </a:endParaRPr>
          </a:p>
          <a:p>
            <a:pPr marL="914400" lvl="1" indent="-457200" algn="just">
              <a:buFont typeface="+mj-lt"/>
              <a:buAutoNum type="alphaLcParenR"/>
            </a:pPr>
            <a:endParaRPr lang="en-IN" sz="2000" b="1">
              <a:solidFill>
                <a:srgbClr val="212529"/>
              </a:solidFill>
              <a:latin typeface="-apple-system"/>
            </a:endParaRPr>
          </a:p>
          <a:p>
            <a:pPr marL="914400" lvl="1" indent="-457200" algn="just">
              <a:buFont typeface="+mj-lt"/>
              <a:buAutoNum type="alphaLcParenR"/>
            </a:pPr>
            <a:endParaRPr lang="en-IN" sz="2000" b="1" i="0" u="none" strike="noStrike">
              <a:solidFill>
                <a:srgbClr val="212529"/>
              </a:solidFill>
              <a:effectLst/>
              <a:latin typeface="-apple-system"/>
            </a:endParaRPr>
          </a:p>
          <a:p>
            <a:pPr lvl="3" algn="just"/>
            <a:r>
              <a:rPr lang="en-US" sz="2000" b="1"/>
              <a:t> </a:t>
            </a:r>
          </a:p>
          <a:p>
            <a:pPr lvl="3" algn="just"/>
            <a:endParaRPr lang="en-US" sz="2000" b="1">
              <a:cs typeface="Calibri"/>
            </a:endParaRPr>
          </a:p>
          <a:p>
            <a:pPr marL="1371600" lvl="2" indent="-457200" algn="just">
              <a:buFont typeface="+mj-lt"/>
              <a:buAutoNum type="alphaLcParenR"/>
            </a:pPr>
            <a:endParaRPr lang="en-US" sz="2000" b="1">
              <a:ea typeface="+mn-lt"/>
              <a:cs typeface="+mn-lt"/>
            </a:endParaRPr>
          </a:p>
        </p:txBody>
      </p:sp>
      <p:pic>
        <p:nvPicPr>
          <p:cNvPr id="4100" name="Picture 4" descr="List of Forensics Techniques">
            <a:extLst>
              <a:ext uri="{FF2B5EF4-FFF2-40B4-BE49-F238E27FC236}">
                <a16:creationId xmlns:a16="http://schemas.microsoft.com/office/drawing/2014/main" id="{6E542755-B355-16E0-744C-7A51EDFD4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7" y="2924938"/>
            <a:ext cx="4483706" cy="3281083"/>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787A6A92-F0D9-661F-D972-32CCB222F17E}"/>
              </a:ext>
            </a:extLst>
          </p:cNvPr>
          <p:cNvPicPr>
            <a:picLocks noChangeAspect="1"/>
          </p:cNvPicPr>
          <p:nvPr/>
        </p:nvPicPr>
        <p:blipFill rotWithShape="1">
          <a:blip r:embed="rId3"/>
          <a:srcRect l="46176" t="43115" r="2344" b="8931"/>
          <a:stretch/>
        </p:blipFill>
        <p:spPr>
          <a:xfrm>
            <a:off x="5473053" y="2924938"/>
            <a:ext cx="6276446" cy="3281083"/>
          </a:xfrm>
          <a:prstGeom prst="rect">
            <a:avLst/>
          </a:prstGeom>
        </p:spPr>
      </p:pic>
    </p:spTree>
    <p:extLst>
      <p:ext uri="{BB962C8B-B14F-4D97-AF65-F5344CB8AC3E}">
        <p14:creationId xmlns:p14="http://schemas.microsoft.com/office/powerpoint/2010/main" val="100956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503009"/>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428580" y="503009"/>
            <a:ext cx="11620560" cy="440120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t>	    </a:t>
            </a:r>
            <a:endParaRPr lang="en-US" sz="2000">
              <a:cs typeface="Calibri"/>
            </a:endParaRPr>
          </a:p>
          <a:p>
            <a:pPr lvl="2" algn="just"/>
            <a:endParaRPr lang="en-US" sz="2000" b="1">
              <a:cs typeface="Calibri"/>
            </a:endParaRPr>
          </a:p>
          <a:p>
            <a:pPr lvl="1" algn="just"/>
            <a:r>
              <a:rPr lang="en-US" sz="2400" b="1">
                <a:cs typeface="Calibri"/>
              </a:rPr>
              <a:t>3. </a:t>
            </a:r>
            <a:r>
              <a:rPr lang="en-US" sz="2400" b="1"/>
              <a:t>Ballistics Division</a:t>
            </a:r>
            <a:endParaRPr lang="en-US" sz="2400" b="1">
              <a:cs typeface="Calibri"/>
            </a:endParaRPr>
          </a:p>
          <a:p>
            <a:pPr algn="just"/>
            <a:endParaRPr lang="en-US" sz="2000" b="1">
              <a:cs typeface="Calibri"/>
            </a:endParaRPr>
          </a:p>
          <a:p>
            <a:pPr lvl="1" algn="just"/>
            <a:r>
              <a:rPr lang="en-IN" sz="2000" b="0" i="0" u="none" strike="noStrike">
                <a:solidFill>
                  <a:srgbClr val="202124"/>
                </a:solidFill>
                <a:effectLst/>
                <a:latin typeface="arial" panose="020B0604020202020204" pitchFamily="34" charset="0"/>
              </a:rPr>
              <a:t>Ballistics division undertakes following examinations: Examination for serviceability/working condition of firearm (pistol &amp; revolver). Examination for serviceability of ammunition (handgun / rifle). Determination of type, make and calibre of unfired cartridge/fired cartridge case</a:t>
            </a:r>
            <a:endParaRPr lang="en-IN" sz="2000" b="1" i="0" u="none" strike="noStrike">
              <a:solidFill>
                <a:srgbClr val="212529"/>
              </a:solidFill>
              <a:effectLst/>
              <a:latin typeface="-apple-system"/>
            </a:endParaRPr>
          </a:p>
          <a:p>
            <a:pPr marL="914400" lvl="1" indent="-457200" algn="just">
              <a:buFont typeface="+mj-lt"/>
              <a:buAutoNum type="alphaLcParenR"/>
            </a:pPr>
            <a:endParaRPr lang="en-IN" sz="2000" b="1">
              <a:solidFill>
                <a:srgbClr val="212529"/>
              </a:solidFill>
              <a:latin typeface="-apple-system"/>
            </a:endParaRPr>
          </a:p>
          <a:p>
            <a:pPr marL="914400" lvl="1" indent="-457200" algn="just">
              <a:buFont typeface="+mj-lt"/>
              <a:buAutoNum type="alphaLcParenR"/>
            </a:pPr>
            <a:endParaRPr lang="en-IN" sz="2000" b="1" i="0" u="none" strike="noStrike">
              <a:solidFill>
                <a:srgbClr val="212529"/>
              </a:solidFill>
              <a:effectLst/>
              <a:latin typeface="-apple-system"/>
            </a:endParaRPr>
          </a:p>
          <a:p>
            <a:pPr marL="914400" lvl="1" indent="-457200" algn="just">
              <a:buFont typeface="+mj-lt"/>
              <a:buAutoNum type="alphaLcParenR"/>
            </a:pPr>
            <a:endParaRPr lang="en-IN" sz="2000" b="1">
              <a:solidFill>
                <a:srgbClr val="212529"/>
              </a:solidFill>
              <a:latin typeface="-apple-system"/>
            </a:endParaRPr>
          </a:p>
          <a:p>
            <a:pPr marL="914400" lvl="1" indent="-457200" algn="just">
              <a:buFont typeface="+mj-lt"/>
              <a:buAutoNum type="alphaLcParenR"/>
            </a:pPr>
            <a:endParaRPr lang="en-IN" sz="2000" b="1" i="0" u="none" strike="noStrike">
              <a:solidFill>
                <a:srgbClr val="212529"/>
              </a:solidFill>
              <a:effectLst/>
              <a:latin typeface="-apple-system"/>
            </a:endParaRPr>
          </a:p>
          <a:p>
            <a:pPr lvl="3" algn="just"/>
            <a:r>
              <a:rPr lang="en-US" sz="2000" b="1"/>
              <a:t> </a:t>
            </a:r>
          </a:p>
          <a:p>
            <a:pPr lvl="3" algn="just"/>
            <a:endParaRPr lang="en-US" sz="2000" b="1">
              <a:cs typeface="Calibri"/>
            </a:endParaRPr>
          </a:p>
          <a:p>
            <a:pPr marL="1371600" lvl="2" indent="-457200" algn="just">
              <a:buFont typeface="+mj-lt"/>
              <a:buAutoNum type="alphaLcParenR"/>
            </a:pPr>
            <a:endParaRPr lang="en-US" sz="2000" b="1">
              <a:ea typeface="+mn-lt"/>
              <a:cs typeface="+mn-lt"/>
            </a:endParaRPr>
          </a:p>
        </p:txBody>
      </p:sp>
      <p:pic>
        <p:nvPicPr>
          <p:cNvPr id="5" name="Content Placeholder 4">
            <a:extLst>
              <a:ext uri="{FF2B5EF4-FFF2-40B4-BE49-F238E27FC236}">
                <a16:creationId xmlns:a16="http://schemas.microsoft.com/office/drawing/2014/main" id="{EEC563BC-1AC4-79AE-1D7B-CB06905D30E0}"/>
              </a:ext>
            </a:extLst>
          </p:cNvPr>
          <p:cNvPicPr>
            <a:picLocks noChangeAspect="1"/>
          </p:cNvPicPr>
          <p:nvPr/>
        </p:nvPicPr>
        <p:blipFill rotWithShape="1">
          <a:blip r:embed="rId2"/>
          <a:srcRect l="1172" t="19545" r="1338" b="19313"/>
          <a:stretch/>
        </p:blipFill>
        <p:spPr>
          <a:xfrm>
            <a:off x="285720" y="2902026"/>
            <a:ext cx="8086120" cy="3200712"/>
          </a:xfrm>
          <a:prstGeom prst="rect">
            <a:avLst/>
          </a:prstGeom>
        </p:spPr>
      </p:pic>
      <p:pic>
        <p:nvPicPr>
          <p:cNvPr id="12290" name="Picture 2" descr="Firearms and Toolmarks | DPS – Forensic Services">
            <a:extLst>
              <a:ext uri="{FF2B5EF4-FFF2-40B4-BE49-F238E27FC236}">
                <a16:creationId xmlns:a16="http://schemas.microsoft.com/office/drawing/2014/main" id="{6D88105C-DF70-1BC3-BA51-DF7B44651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5010" y="2902026"/>
            <a:ext cx="3391580" cy="320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27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427172"/>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285720" y="1223279"/>
            <a:ext cx="11620560" cy="507831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000"/>
          </a:p>
          <a:p>
            <a:pPr lvl="2" algn="just"/>
            <a:endParaRPr lang="en-US" sz="2000" b="1">
              <a:cs typeface="Calibri"/>
            </a:endParaRPr>
          </a:p>
          <a:p>
            <a:pPr lvl="1" algn="just"/>
            <a:r>
              <a:rPr lang="en-US" sz="2400" b="1">
                <a:cs typeface="Calibri"/>
              </a:rPr>
              <a:t>4. </a:t>
            </a:r>
            <a:r>
              <a:rPr lang="en-US" sz="2400" b="1"/>
              <a:t>Chemical Sciences Division</a:t>
            </a:r>
            <a:endParaRPr lang="en-US" sz="2400" b="1">
              <a:cs typeface="Calibri"/>
            </a:endParaRPr>
          </a:p>
          <a:p>
            <a:pPr algn="just"/>
            <a:endParaRPr lang="en-US" sz="2000" b="1">
              <a:cs typeface="Calibri"/>
            </a:endParaRPr>
          </a:p>
          <a:p>
            <a:pPr lvl="1" algn="just"/>
            <a:r>
              <a:rPr lang="en-IN" sz="2000" i="0" u="none" strike="noStrike">
                <a:solidFill>
                  <a:srgbClr val="202124"/>
                </a:solidFill>
                <a:effectLst/>
                <a:latin typeface="arial" panose="020B0604020202020204" pitchFamily="34" charset="0"/>
              </a:rPr>
              <a:t>Undertakes examination of exhibits like: </a:t>
            </a:r>
          </a:p>
          <a:p>
            <a:pPr lvl="1" algn="just"/>
            <a:r>
              <a:rPr lang="en-IN" sz="2000" i="0" u="none" strike="noStrike">
                <a:solidFill>
                  <a:srgbClr val="202124"/>
                </a:solidFill>
                <a:effectLst/>
                <a:latin typeface="arial" panose="020B0604020202020204" pitchFamily="34" charset="0"/>
              </a:rPr>
              <a:t>Explosive Residues, Acid, Precious Stones,</a:t>
            </a:r>
          </a:p>
          <a:p>
            <a:pPr lvl="1" algn="just"/>
            <a:r>
              <a:rPr lang="en-IN" sz="2000" i="0" u="none" strike="noStrike">
                <a:solidFill>
                  <a:srgbClr val="202124"/>
                </a:solidFill>
                <a:effectLst/>
                <a:latin typeface="arial" panose="020B0604020202020204" pitchFamily="34" charset="0"/>
              </a:rPr>
              <a:t>Metal, Liquor etc. ND&amp;PS substances like</a:t>
            </a:r>
          </a:p>
          <a:p>
            <a:pPr lvl="1" algn="just"/>
            <a:r>
              <a:rPr lang="en-IN" sz="2000" i="0" u="none" strike="noStrike">
                <a:solidFill>
                  <a:srgbClr val="202124"/>
                </a:solidFill>
                <a:effectLst/>
                <a:latin typeface="arial" panose="020B0604020202020204" pitchFamily="34" charset="0"/>
              </a:rPr>
              <a:t>Heroin, Ganja, Brown sugar, Opium etc.</a:t>
            </a:r>
            <a:endParaRPr lang="en-IN" sz="2000" i="0" u="none" strike="noStrike">
              <a:solidFill>
                <a:srgbClr val="212529"/>
              </a:solidFill>
              <a:effectLst/>
              <a:latin typeface="-apple-system"/>
            </a:endParaRPr>
          </a:p>
          <a:p>
            <a:pPr lvl="3" algn="just"/>
            <a:endParaRPr lang="en-US" sz="2000"/>
          </a:p>
          <a:p>
            <a:pPr lvl="3" algn="just"/>
            <a:endParaRPr lang="en-US" sz="2000"/>
          </a:p>
          <a:p>
            <a:pPr marL="1828800" lvl="3" indent="-457200" algn="just">
              <a:buFont typeface="+mj-lt"/>
              <a:buAutoNum type="arabicPeriod"/>
            </a:pPr>
            <a:r>
              <a:rPr lang="en-US" sz="2000" b="1"/>
              <a:t>Chemistry unit </a:t>
            </a:r>
          </a:p>
          <a:p>
            <a:pPr marL="1828800" lvl="3" indent="-457200" algn="just">
              <a:buFont typeface="+mj-lt"/>
              <a:buAutoNum type="arabicPeriod"/>
            </a:pPr>
            <a:r>
              <a:rPr lang="en-US" sz="2000" b="1"/>
              <a:t>Toxicology unit  </a:t>
            </a:r>
          </a:p>
          <a:p>
            <a:pPr marL="1828800" lvl="3" indent="-457200" algn="just">
              <a:buFont typeface="+mj-lt"/>
              <a:buAutoNum type="arabicPeriod"/>
            </a:pPr>
            <a:r>
              <a:rPr lang="en-US" sz="2000" b="1"/>
              <a:t>Narcotics unit </a:t>
            </a:r>
          </a:p>
          <a:p>
            <a:pPr marL="1828800" lvl="3" indent="-457200" algn="just">
              <a:buFont typeface="+mj-lt"/>
              <a:buAutoNum type="arabicPeriod"/>
            </a:pPr>
            <a:r>
              <a:rPr lang="en-US" sz="2000" b="1"/>
              <a:t>Explosive unit</a:t>
            </a:r>
            <a:endParaRPr lang="en-US" sz="2000"/>
          </a:p>
          <a:p>
            <a:pPr lvl="3" algn="just"/>
            <a:endParaRPr lang="en-US" sz="2000" b="1">
              <a:cs typeface="Calibri"/>
            </a:endParaRPr>
          </a:p>
          <a:p>
            <a:pPr marL="1371600" lvl="2" indent="-457200" algn="just">
              <a:buFont typeface="+mj-lt"/>
              <a:buAutoNum type="alphaLcParenR"/>
            </a:pPr>
            <a:endParaRPr lang="en-US" sz="2000" b="1">
              <a:ea typeface="+mn-lt"/>
              <a:cs typeface="+mn-lt"/>
            </a:endParaRPr>
          </a:p>
        </p:txBody>
      </p:sp>
      <p:pic>
        <p:nvPicPr>
          <p:cNvPr id="6146" name="Picture 2" descr="Home deptt. refutes news regarding absence of Forensics Narcotics Division  in JK Forensic Science Labs - Bold News">
            <a:extLst>
              <a:ext uri="{FF2B5EF4-FFF2-40B4-BE49-F238E27FC236}">
                <a16:creationId xmlns:a16="http://schemas.microsoft.com/office/drawing/2014/main" id="{BEDD9476-EC19-7003-F73D-187E4590C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1679" y="1934000"/>
            <a:ext cx="5965989" cy="377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885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503009"/>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428580" y="100083"/>
            <a:ext cx="11620560" cy="504753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t>	</a:t>
            </a:r>
            <a:endParaRPr lang="en-US" sz="2000"/>
          </a:p>
          <a:p>
            <a:endParaRPr lang="en-US" sz="2000">
              <a:cs typeface="Calibri"/>
            </a:endParaRPr>
          </a:p>
          <a:p>
            <a:pPr lvl="2" algn="just"/>
            <a:endParaRPr lang="en-US" sz="2000" b="1">
              <a:cs typeface="Calibri"/>
            </a:endParaRPr>
          </a:p>
          <a:p>
            <a:pPr lvl="1" algn="just"/>
            <a:r>
              <a:rPr lang="en-US" sz="2400" b="1">
                <a:ea typeface="+mn-lt"/>
                <a:cs typeface="Calibri"/>
              </a:rPr>
              <a:t>5. </a:t>
            </a:r>
            <a:r>
              <a:rPr lang="en-US" sz="2400" b="1">
                <a:ea typeface="+mn-lt"/>
                <a:cs typeface="+mn-lt"/>
              </a:rPr>
              <a:t>Documents Division:</a:t>
            </a:r>
            <a:endParaRPr lang="en-US" sz="2000" b="1">
              <a:cs typeface="Calibri"/>
            </a:endParaRPr>
          </a:p>
          <a:p>
            <a:pPr marL="1371600" lvl="2" indent="-457200">
              <a:buFont typeface="+mj-lt"/>
              <a:buAutoNum type="alphaLcParenR"/>
            </a:pPr>
            <a:r>
              <a:rPr lang="en-IN" sz="2000" b="1" i="0" u="none" strike="noStrike">
                <a:solidFill>
                  <a:srgbClr val="212529"/>
                </a:solidFill>
                <a:effectLst/>
                <a:latin typeface="-apple-system"/>
              </a:rPr>
              <a:t>Handwriting &amp; Signatures</a:t>
            </a:r>
            <a:r>
              <a:rPr lang="en-IN" sz="2000" b="0" i="0" u="none" strike="noStrike">
                <a:solidFill>
                  <a:srgbClr val="212529"/>
                </a:solidFill>
                <a:effectLst/>
                <a:latin typeface="-apple-system"/>
              </a:rPr>
              <a:t> – To examine/compare with standard (admitted &amp; specimen)  writings.</a:t>
            </a:r>
          </a:p>
          <a:p>
            <a:pPr marL="1371600" lvl="2" indent="-457200">
              <a:buFont typeface="+mj-lt"/>
              <a:buAutoNum type="alphaLcParenR"/>
            </a:pPr>
            <a:r>
              <a:rPr lang="en-IN" sz="2000" b="1" i="0" u="none" strike="noStrike">
                <a:solidFill>
                  <a:srgbClr val="212529"/>
                </a:solidFill>
                <a:effectLst/>
                <a:latin typeface="-apple-system"/>
              </a:rPr>
              <a:t>Latent Writing on Documents</a:t>
            </a:r>
            <a:r>
              <a:rPr lang="en-IN" sz="2000" b="0" i="0" u="none" strike="noStrike">
                <a:solidFill>
                  <a:srgbClr val="212529"/>
                </a:solidFill>
                <a:effectLst/>
                <a:latin typeface="-apple-system"/>
              </a:rPr>
              <a:t> – To detect and decipher.</a:t>
            </a:r>
          </a:p>
          <a:p>
            <a:pPr marL="1371600" lvl="2" indent="-457200">
              <a:buFont typeface="+mj-lt"/>
              <a:buAutoNum type="alphaLcParenR"/>
            </a:pPr>
            <a:r>
              <a:rPr lang="en-IN" sz="2000" b="1" i="0" u="none" strike="noStrike">
                <a:solidFill>
                  <a:srgbClr val="212529"/>
                </a:solidFill>
                <a:effectLst/>
                <a:latin typeface="-apple-system"/>
              </a:rPr>
              <a:t>Fake Indian Currency Notes of Different Denomination</a:t>
            </a:r>
            <a:r>
              <a:rPr lang="en-IN" sz="2000" b="0" i="0" u="none" strike="noStrike">
                <a:solidFill>
                  <a:srgbClr val="212529"/>
                </a:solidFill>
                <a:effectLst/>
                <a:latin typeface="-apple-system"/>
              </a:rPr>
              <a:t> – To examine presence of security/essential features prescribed by RBI.</a:t>
            </a:r>
          </a:p>
          <a:p>
            <a:pPr marL="1371600" lvl="2" indent="-457200">
              <a:buFont typeface="+mj-lt"/>
              <a:buAutoNum type="alphaLcParenR"/>
            </a:pPr>
            <a:r>
              <a:rPr lang="en-IN" sz="2000" b="1" i="0" u="none" strike="noStrike">
                <a:solidFill>
                  <a:srgbClr val="212529"/>
                </a:solidFill>
                <a:effectLst/>
                <a:latin typeface="-apple-system"/>
              </a:rPr>
              <a:t>Printed matter</a:t>
            </a:r>
            <a:r>
              <a:rPr lang="en-IN" sz="2000" b="0" i="0" u="none" strike="noStrike">
                <a:solidFill>
                  <a:srgbClr val="212529"/>
                </a:solidFill>
                <a:effectLst/>
                <a:latin typeface="-apple-system"/>
              </a:rPr>
              <a:t> – To examine/compare with standard ones.</a:t>
            </a:r>
          </a:p>
          <a:p>
            <a:pPr marL="1371600" lvl="2" indent="-457200">
              <a:buFont typeface="+mj-lt"/>
              <a:buAutoNum type="alphaLcParenR"/>
            </a:pPr>
            <a:r>
              <a:rPr lang="en-IN" sz="2000" b="1" i="0" u="none" strike="noStrike">
                <a:solidFill>
                  <a:srgbClr val="212529"/>
                </a:solidFill>
                <a:effectLst/>
                <a:latin typeface="-apple-system"/>
              </a:rPr>
              <a:t>Stamp Impression</a:t>
            </a:r>
            <a:r>
              <a:rPr lang="en-IN" sz="2000" b="0" i="0" u="none" strike="noStrike">
                <a:solidFill>
                  <a:srgbClr val="212529"/>
                </a:solidFill>
                <a:effectLst/>
                <a:latin typeface="-apple-system"/>
              </a:rPr>
              <a:t> – To examine/compare with the standard stamped impression.</a:t>
            </a:r>
          </a:p>
          <a:p>
            <a:pPr marL="1371600" lvl="2" indent="-457200">
              <a:buFont typeface="+mj-lt"/>
              <a:buAutoNum type="alphaLcParenR"/>
            </a:pPr>
            <a:r>
              <a:rPr lang="en-IN" sz="2000" b="1" i="0" u="none" strike="noStrike">
                <a:solidFill>
                  <a:srgbClr val="212529"/>
                </a:solidFill>
                <a:effectLst/>
                <a:latin typeface="-apple-system"/>
              </a:rPr>
              <a:t>Erasing, Alteration, Overwriting etc.</a:t>
            </a:r>
            <a:r>
              <a:rPr lang="en-IN" sz="2000" b="0" i="0" u="none" strike="noStrike">
                <a:solidFill>
                  <a:srgbClr val="212529"/>
                </a:solidFill>
                <a:effectLst/>
                <a:latin typeface="-apple-system"/>
              </a:rPr>
              <a:t> – To detect and decipher such features on questioned documents.</a:t>
            </a:r>
          </a:p>
          <a:p>
            <a:pPr marL="1371600" lvl="2" indent="-457200">
              <a:buFont typeface="+mj-lt"/>
              <a:buAutoNum type="alphaLcParenR"/>
            </a:pPr>
            <a:r>
              <a:rPr lang="en-IN" sz="2000" b="1" i="0" u="none" strike="noStrike">
                <a:solidFill>
                  <a:srgbClr val="212529"/>
                </a:solidFill>
                <a:effectLst/>
                <a:latin typeface="-apple-system"/>
              </a:rPr>
              <a:t>Fake documents, stamps, stamp papers, security papers</a:t>
            </a:r>
            <a:r>
              <a:rPr lang="en-IN" sz="2000" b="0" i="0" u="none" strike="noStrike">
                <a:solidFill>
                  <a:srgbClr val="212529"/>
                </a:solidFill>
                <a:effectLst/>
                <a:latin typeface="-apple-system"/>
              </a:rPr>
              <a:t> – To ascertain genuineness.</a:t>
            </a:r>
          </a:p>
          <a:p>
            <a:pPr marL="1828800" lvl="3" indent="-457200" algn="just">
              <a:buFont typeface="+mj-lt"/>
              <a:buAutoNum type="alphaLcParenR"/>
            </a:pPr>
            <a:endParaRPr lang="en-US" sz="2000"/>
          </a:p>
          <a:p>
            <a:pPr lvl="3" algn="just"/>
            <a:endParaRPr lang="en-US" sz="2000" b="1">
              <a:cs typeface="Calibri"/>
            </a:endParaRPr>
          </a:p>
          <a:p>
            <a:pPr marL="1371600" lvl="2" indent="-457200" algn="just">
              <a:buFont typeface="+mj-lt"/>
              <a:buAutoNum type="alphaLcParenR"/>
            </a:pPr>
            <a:endParaRPr lang="en-US" sz="2000" b="1">
              <a:ea typeface="+mn-lt"/>
              <a:cs typeface="+mn-lt"/>
            </a:endParaRPr>
          </a:p>
        </p:txBody>
      </p:sp>
      <p:pic>
        <p:nvPicPr>
          <p:cNvPr id="6148" name="Picture 4" descr="Divisions | Questioned Documents">
            <a:extLst>
              <a:ext uri="{FF2B5EF4-FFF2-40B4-BE49-F238E27FC236}">
                <a16:creationId xmlns:a16="http://schemas.microsoft.com/office/drawing/2014/main" id="{D0D234E8-A644-EE55-B819-7CB8E1171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231402"/>
            <a:ext cx="9063318" cy="239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7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503009"/>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609600" y="844875"/>
            <a:ext cx="11620560" cy="138499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2" algn="just"/>
            <a:endParaRPr lang="en-US" sz="2000" b="1">
              <a:cs typeface="Calibri"/>
            </a:endParaRPr>
          </a:p>
          <a:p>
            <a:pPr lvl="2" algn="just"/>
            <a:r>
              <a:rPr lang="en-US" sz="2400" b="1">
                <a:ea typeface="+mn-lt"/>
                <a:cs typeface="+mn-lt"/>
              </a:rPr>
              <a:t>6. Fingerprint Division</a:t>
            </a:r>
            <a:r>
              <a:rPr lang="en-US" sz="2400" b="1"/>
              <a:t> </a:t>
            </a:r>
          </a:p>
          <a:p>
            <a:pPr lvl="3" algn="just"/>
            <a:endParaRPr lang="en-US" sz="2000" b="1">
              <a:cs typeface="Calibri"/>
            </a:endParaRPr>
          </a:p>
          <a:p>
            <a:pPr marL="1371600" lvl="2" indent="-457200" algn="just">
              <a:buFont typeface="+mj-lt"/>
              <a:buAutoNum type="alphaLcParenR"/>
            </a:pPr>
            <a:endParaRPr lang="en-US" sz="2000" b="1">
              <a:ea typeface="+mn-lt"/>
              <a:cs typeface="+mn-lt"/>
            </a:endParaRPr>
          </a:p>
        </p:txBody>
      </p:sp>
      <p:pic>
        <p:nvPicPr>
          <p:cNvPr id="9218" name="Picture 2">
            <a:extLst>
              <a:ext uri="{FF2B5EF4-FFF2-40B4-BE49-F238E27FC236}">
                <a16:creationId xmlns:a16="http://schemas.microsoft.com/office/drawing/2014/main" id="{8A75B65A-1425-63B3-9650-5F7475A34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80" y="4271307"/>
            <a:ext cx="11556995" cy="231591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C513DD4-6430-402D-DE24-85FA5B344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412" y="1271060"/>
            <a:ext cx="4447163" cy="26950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204988-3929-5A7A-13B5-EC6296D7F609}"/>
              </a:ext>
            </a:extLst>
          </p:cNvPr>
          <p:cNvSpPr txBox="1"/>
          <p:nvPr/>
        </p:nvSpPr>
        <p:spPr>
          <a:xfrm>
            <a:off x="329968" y="1646009"/>
            <a:ext cx="7002019" cy="2554545"/>
          </a:xfrm>
          <a:prstGeom prst="rect">
            <a:avLst/>
          </a:prstGeom>
          <a:noFill/>
        </p:spPr>
        <p:txBody>
          <a:bodyPr wrap="square" rtlCol="0">
            <a:spAutoFit/>
          </a:bodyPr>
          <a:lstStyle/>
          <a:p>
            <a:pPr marL="342900" indent="-342900" algn="just">
              <a:buFont typeface="+mj-lt"/>
              <a:buAutoNum type="alphaLcPeriod"/>
            </a:pPr>
            <a:r>
              <a:rPr lang="en-IN" sz="2000" b="0" i="0" u="none" strike="noStrike">
                <a:solidFill>
                  <a:srgbClr val="212529"/>
                </a:solidFill>
                <a:effectLst/>
                <a:latin typeface="-apple-system"/>
              </a:rPr>
              <a:t>Maintaining fingerprint record slips.</a:t>
            </a:r>
          </a:p>
          <a:p>
            <a:pPr marL="342900" indent="-342900" algn="just">
              <a:buFont typeface="+mj-lt"/>
              <a:buAutoNum type="alphaLcPeriod"/>
            </a:pPr>
            <a:r>
              <a:rPr lang="en-IN" sz="2000" b="0" i="0" u="none" strike="noStrike">
                <a:solidFill>
                  <a:srgbClr val="212529"/>
                </a:solidFill>
                <a:effectLst/>
                <a:latin typeface="-apple-system"/>
              </a:rPr>
              <a:t>Conducting Fingerprint search</a:t>
            </a:r>
            <a:endParaRPr lang="en-IN" sz="2000">
              <a:solidFill>
                <a:srgbClr val="212529"/>
              </a:solidFill>
              <a:latin typeface="-apple-system"/>
            </a:endParaRPr>
          </a:p>
          <a:p>
            <a:pPr marL="342900" indent="-342900" algn="just">
              <a:buFont typeface="+mj-lt"/>
              <a:buAutoNum type="alphaLcPeriod"/>
            </a:pPr>
            <a:r>
              <a:rPr lang="en-IN" sz="2000" b="0" i="0" u="none" strike="noStrike">
                <a:solidFill>
                  <a:srgbClr val="212529"/>
                </a:solidFill>
                <a:effectLst/>
                <a:latin typeface="-apple-system"/>
              </a:rPr>
              <a:t>Undertaking examination of Questioned Fingerprint impression on documents</a:t>
            </a:r>
          </a:p>
          <a:p>
            <a:pPr marL="342900" indent="-342900" algn="just">
              <a:buFont typeface="+mj-lt"/>
              <a:buAutoNum type="alphaLcPeriod"/>
            </a:pPr>
            <a:r>
              <a:rPr lang="en-IN" sz="2000" b="0" i="0" u="none" strike="noStrike">
                <a:solidFill>
                  <a:srgbClr val="212529"/>
                </a:solidFill>
                <a:effectLst/>
                <a:latin typeface="-apple-system"/>
              </a:rPr>
              <a:t>Examining and comparing the chance prints</a:t>
            </a:r>
            <a:endParaRPr lang="en-IN" sz="2000">
              <a:solidFill>
                <a:srgbClr val="212529"/>
              </a:solidFill>
              <a:latin typeface="-apple-system"/>
            </a:endParaRPr>
          </a:p>
          <a:p>
            <a:pPr marL="342900" indent="-342900" algn="just">
              <a:buFont typeface="+mj-lt"/>
              <a:buAutoNum type="alphaLcPeriod"/>
            </a:pPr>
            <a:r>
              <a:rPr lang="en-IN" sz="2000" b="0" i="0" u="none" strike="noStrike">
                <a:solidFill>
                  <a:srgbClr val="212529"/>
                </a:solidFill>
                <a:effectLst/>
                <a:latin typeface="-apple-system"/>
              </a:rPr>
              <a:t>Developing latent prints</a:t>
            </a:r>
          </a:p>
          <a:p>
            <a:pPr marL="342900" indent="-342900" algn="just">
              <a:buFont typeface="+mj-lt"/>
              <a:buAutoNum type="alphaLcPeriod"/>
            </a:pPr>
            <a:r>
              <a:rPr lang="en-IN" sz="2000" b="0" i="0" u="none" strike="noStrike">
                <a:solidFill>
                  <a:srgbClr val="212529"/>
                </a:solidFill>
                <a:effectLst/>
                <a:latin typeface="-apple-system"/>
              </a:rPr>
              <a:t>Examining unidentified dead  body  in establishing identity with available fingerprints on record.</a:t>
            </a:r>
            <a:endParaRPr lang="en-US" sz="2000"/>
          </a:p>
        </p:txBody>
      </p:sp>
    </p:spTree>
    <p:extLst>
      <p:ext uri="{BB962C8B-B14F-4D97-AF65-F5344CB8AC3E}">
        <p14:creationId xmlns:p14="http://schemas.microsoft.com/office/powerpoint/2010/main" val="1062335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211728"/>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284418" y="681355"/>
            <a:ext cx="7423927" cy="59093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400" b="1">
                <a:ea typeface="+mn-lt"/>
                <a:cs typeface="Calibri"/>
              </a:rPr>
              <a:t>7. Cyber Division</a:t>
            </a:r>
            <a:r>
              <a:rPr lang="en-US" sz="2400" b="1">
                <a:ea typeface="+mn-lt"/>
                <a:cs typeface="+mn-lt"/>
              </a:rPr>
              <a:t>: Deals with-</a:t>
            </a:r>
          </a:p>
          <a:p>
            <a:pPr lvl="1" algn="just"/>
            <a:endParaRPr lang="en-US" sz="2400" b="1">
              <a:ea typeface="+mn-lt"/>
              <a:cs typeface="+mn-lt"/>
            </a:endParaRPr>
          </a:p>
          <a:p>
            <a:pPr algn="just"/>
            <a:r>
              <a:rPr lang="en-IN" b="1">
                <a:solidFill>
                  <a:srgbClr val="212529"/>
                </a:solidFill>
                <a:latin typeface="Nunito" panose="020F0502020204030204" pitchFamily="34" charset="0"/>
              </a:rPr>
              <a:t>a</a:t>
            </a:r>
            <a:r>
              <a:rPr lang="en-IN" sz="1800" b="1" i="0" u="none" strike="noStrike">
                <a:solidFill>
                  <a:srgbClr val="212529"/>
                </a:solidFill>
                <a:effectLst/>
                <a:latin typeface="Nunito" panose="020F0502020204030204" pitchFamily="34" charset="0"/>
              </a:rPr>
              <a:t>. Disk Forensics</a:t>
            </a:r>
            <a:endParaRPr lang="en-IN" sz="2400" b="0" i="0" u="none" strike="noStrike">
              <a:solidFill>
                <a:srgbClr val="212529"/>
              </a:solidFill>
              <a:effectLst/>
              <a:latin typeface="-apple-system"/>
            </a:endParaRPr>
          </a:p>
          <a:p>
            <a:pPr algn="l"/>
            <a:r>
              <a:rPr lang="en-IN" sz="1800" b="0" i="0" u="none" strike="noStrike">
                <a:solidFill>
                  <a:srgbClr val="212529"/>
                </a:solidFill>
                <a:effectLst/>
                <a:latin typeface="Nunito" panose="020F0502020204030204" pitchFamily="34" charset="0"/>
              </a:rPr>
              <a:t>	Extraction and analysis of data from Computer hard disks, 	USB devices, floppy, CD, DVD, and Flash drives.</a:t>
            </a:r>
            <a:endParaRPr lang="en-IN" sz="2400" b="0" i="0" u="none" strike="noStrike">
              <a:solidFill>
                <a:srgbClr val="212529"/>
              </a:solidFill>
              <a:effectLst/>
              <a:latin typeface="-apple-system"/>
            </a:endParaRPr>
          </a:p>
          <a:p>
            <a:pPr algn="just"/>
            <a:r>
              <a:rPr lang="en-IN" b="1">
                <a:solidFill>
                  <a:srgbClr val="212529"/>
                </a:solidFill>
                <a:latin typeface="Nunito" pitchFamily="2" charset="77"/>
              </a:rPr>
              <a:t>b</a:t>
            </a:r>
            <a:r>
              <a:rPr lang="en-IN" sz="1800" b="1" i="0" u="none" strike="noStrike">
                <a:solidFill>
                  <a:srgbClr val="212529"/>
                </a:solidFill>
                <a:effectLst/>
                <a:latin typeface="Nunito" pitchFamily="2" charset="77"/>
              </a:rPr>
              <a:t>. Mobile Device Forensics</a:t>
            </a:r>
            <a:endParaRPr lang="en-IN" sz="2400" b="0" i="0" u="none" strike="noStrike">
              <a:solidFill>
                <a:srgbClr val="212529"/>
              </a:solidFill>
              <a:effectLst/>
              <a:latin typeface="-apple-system"/>
            </a:endParaRPr>
          </a:p>
          <a:p>
            <a:pPr algn="just"/>
            <a:r>
              <a:rPr lang="en-IN" sz="1800" b="0" i="0" u="none" strike="noStrike">
                <a:solidFill>
                  <a:srgbClr val="212529"/>
                </a:solidFill>
                <a:effectLst/>
                <a:latin typeface="Nunito" pitchFamily="2" charset="77"/>
              </a:rPr>
              <a:t>	Extraction and analysis of data from handheld devices like 	mobile phones, Smartphones, tablets, etc.</a:t>
            </a:r>
            <a:endParaRPr lang="en-IN" sz="2400" b="0" i="0" u="none" strike="noStrike">
              <a:solidFill>
                <a:srgbClr val="212529"/>
              </a:solidFill>
              <a:effectLst/>
              <a:latin typeface="-apple-system"/>
            </a:endParaRPr>
          </a:p>
          <a:p>
            <a:pPr algn="just"/>
            <a:r>
              <a:rPr lang="en-IN" b="1">
                <a:solidFill>
                  <a:srgbClr val="212529"/>
                </a:solidFill>
                <a:latin typeface="Nunito" pitchFamily="2" charset="77"/>
              </a:rPr>
              <a:t>c. </a:t>
            </a:r>
            <a:r>
              <a:rPr lang="en-IN" sz="1800" b="1" i="0" u="none" strike="noStrike">
                <a:solidFill>
                  <a:srgbClr val="212529"/>
                </a:solidFill>
                <a:effectLst/>
                <a:latin typeface="Nunito" pitchFamily="2" charset="77"/>
              </a:rPr>
              <a:t>Memory Forensics</a:t>
            </a:r>
            <a:endParaRPr lang="en-IN" sz="2400" b="0" i="0" u="none" strike="noStrike">
              <a:solidFill>
                <a:srgbClr val="212529"/>
              </a:solidFill>
              <a:effectLst/>
              <a:latin typeface="-apple-system"/>
            </a:endParaRPr>
          </a:p>
          <a:p>
            <a:pPr algn="just"/>
            <a:r>
              <a:rPr lang="en-IN" sz="1800" b="0" i="0" u="none" strike="noStrike">
                <a:solidFill>
                  <a:srgbClr val="212529"/>
                </a:solidFill>
                <a:effectLst/>
                <a:latin typeface="Nunito" pitchFamily="2" charset="77"/>
              </a:rPr>
              <a:t>	Analysis of volatile data in a computer's memory dump.</a:t>
            </a:r>
            <a:endParaRPr lang="en-IN" sz="2400" b="0" i="0" u="none" strike="noStrike">
              <a:solidFill>
                <a:srgbClr val="212529"/>
              </a:solidFill>
              <a:effectLst/>
              <a:latin typeface="-apple-system"/>
            </a:endParaRPr>
          </a:p>
          <a:p>
            <a:pPr algn="just"/>
            <a:r>
              <a:rPr lang="en-IN" b="1">
                <a:solidFill>
                  <a:srgbClr val="212529"/>
                </a:solidFill>
                <a:latin typeface="Nunito" pitchFamily="2" charset="77"/>
              </a:rPr>
              <a:t>d</a:t>
            </a:r>
            <a:r>
              <a:rPr lang="en-IN" sz="1800" b="1" i="0" u="none" strike="noStrike">
                <a:solidFill>
                  <a:srgbClr val="212529"/>
                </a:solidFill>
                <a:effectLst/>
                <a:latin typeface="Nunito" pitchFamily="2" charset="77"/>
              </a:rPr>
              <a:t>. Network Forensics</a:t>
            </a:r>
            <a:endParaRPr lang="en-IN" sz="2400" b="0" i="0" u="none" strike="noStrike">
              <a:solidFill>
                <a:srgbClr val="212529"/>
              </a:solidFill>
              <a:effectLst/>
              <a:latin typeface="-apple-system"/>
            </a:endParaRPr>
          </a:p>
          <a:p>
            <a:pPr algn="just"/>
            <a:r>
              <a:rPr lang="en-IN" sz="1800" b="0" i="0" u="none" strike="noStrike">
                <a:solidFill>
                  <a:srgbClr val="212529"/>
                </a:solidFill>
                <a:effectLst/>
                <a:latin typeface="Nunito" pitchFamily="2" charset="77"/>
              </a:rPr>
              <a:t>	Monitoring and analysis of computer network traffic.</a:t>
            </a:r>
            <a:endParaRPr lang="en-IN" sz="2400" b="0" i="0" u="none" strike="noStrike">
              <a:solidFill>
                <a:srgbClr val="212529"/>
              </a:solidFill>
              <a:effectLst/>
              <a:latin typeface="-apple-system"/>
            </a:endParaRPr>
          </a:p>
          <a:p>
            <a:pPr algn="just"/>
            <a:r>
              <a:rPr lang="en-IN" sz="1800" b="1" i="0" u="none" strike="noStrike">
                <a:solidFill>
                  <a:srgbClr val="212529"/>
                </a:solidFill>
                <a:effectLst/>
                <a:latin typeface="Nunito" pitchFamily="2" charset="77"/>
              </a:rPr>
              <a:t>e</a:t>
            </a:r>
            <a:r>
              <a:rPr lang="en-IN" sz="1800" b="0" i="0" u="none" strike="noStrike">
                <a:solidFill>
                  <a:srgbClr val="212529"/>
                </a:solidFill>
                <a:effectLst/>
                <a:latin typeface="Nunito" pitchFamily="2" charset="77"/>
              </a:rPr>
              <a:t>. </a:t>
            </a:r>
            <a:r>
              <a:rPr lang="en-IN" sz="1800" b="1" i="0" u="none" strike="noStrike">
                <a:solidFill>
                  <a:srgbClr val="212529"/>
                </a:solidFill>
                <a:effectLst/>
                <a:latin typeface="Nunito" pitchFamily="2" charset="77"/>
              </a:rPr>
              <a:t>Multimedia Forensics</a:t>
            </a:r>
            <a:endParaRPr lang="en-IN" sz="2400" b="0" i="0" u="none" strike="noStrike">
              <a:solidFill>
                <a:srgbClr val="212529"/>
              </a:solidFill>
              <a:effectLst/>
              <a:latin typeface="-apple-system"/>
            </a:endParaRPr>
          </a:p>
          <a:p>
            <a:pPr algn="just"/>
            <a:r>
              <a:rPr lang="en-IN" sz="1800" b="0" i="0" u="none" strike="noStrike">
                <a:solidFill>
                  <a:srgbClr val="212529"/>
                </a:solidFill>
                <a:effectLst/>
                <a:latin typeface="Nunito" pitchFamily="2" charset="77"/>
              </a:rPr>
              <a:t>	Analysis of multimedia signals (audio, videos, images</a:t>
            </a:r>
            <a:endParaRPr lang="en-IN" sz="2400" b="0" i="0" u="none" strike="noStrike">
              <a:solidFill>
                <a:srgbClr val="212529"/>
              </a:solidFill>
              <a:effectLst/>
              <a:latin typeface="-apple-system"/>
            </a:endParaRPr>
          </a:p>
          <a:p>
            <a:pPr algn="just"/>
            <a:r>
              <a:rPr lang="en-IN" b="1">
                <a:solidFill>
                  <a:srgbClr val="212529"/>
                </a:solidFill>
                <a:latin typeface="Nunito" pitchFamily="2" charset="77"/>
              </a:rPr>
              <a:t>f</a:t>
            </a:r>
            <a:r>
              <a:rPr lang="en-IN" sz="1800" b="1" i="0" u="none" strike="noStrike">
                <a:solidFill>
                  <a:srgbClr val="212529"/>
                </a:solidFill>
                <a:effectLst/>
                <a:latin typeface="Nunito" pitchFamily="2" charset="77"/>
              </a:rPr>
              <a:t>. Internet Forensics</a:t>
            </a:r>
            <a:endParaRPr lang="en-IN" sz="2400" b="0" i="0" u="none" strike="noStrike">
              <a:solidFill>
                <a:srgbClr val="212529"/>
              </a:solidFill>
              <a:effectLst/>
              <a:latin typeface="-apple-system"/>
            </a:endParaRPr>
          </a:p>
          <a:p>
            <a:pPr algn="just"/>
            <a:r>
              <a:rPr lang="en-IN">
                <a:solidFill>
                  <a:srgbClr val="212529"/>
                </a:solidFill>
                <a:latin typeface="Nunito" pitchFamily="2" charset="77"/>
              </a:rPr>
              <a:t>	</a:t>
            </a:r>
            <a:r>
              <a:rPr lang="en-IN" sz="1800" b="0" i="0" u="none" strike="noStrike">
                <a:solidFill>
                  <a:srgbClr val="212529"/>
                </a:solidFill>
                <a:effectLst/>
                <a:latin typeface="Nunito" pitchFamily="2" charset="77"/>
              </a:rPr>
              <a:t>Tracking and analysis of e-mails, social media, websites, and 	cloud storage.</a:t>
            </a:r>
            <a:endParaRPr lang="en-IN" sz="2400">
              <a:solidFill>
                <a:srgbClr val="212529"/>
              </a:solidFill>
              <a:latin typeface="-apple-system"/>
            </a:endParaRPr>
          </a:p>
          <a:p>
            <a:pPr algn="just"/>
            <a:r>
              <a:rPr lang="en-IN" sz="2400" b="1" i="0" u="none" strike="noStrike">
                <a:solidFill>
                  <a:srgbClr val="212529"/>
                </a:solidFill>
                <a:effectLst/>
                <a:latin typeface="-apple-system"/>
              </a:rPr>
              <a:t>g</a:t>
            </a:r>
            <a:r>
              <a:rPr lang="en-IN" sz="1800" b="1" i="0" u="none" strike="noStrike">
                <a:solidFill>
                  <a:srgbClr val="212529"/>
                </a:solidFill>
                <a:effectLst/>
                <a:latin typeface="Nunito" pitchFamily="2" charset="77"/>
              </a:rPr>
              <a:t>. Cryptocurrency Forensics </a:t>
            </a:r>
            <a:endParaRPr lang="en-IN" sz="2400" b="0" i="0" u="none" strike="noStrike">
              <a:solidFill>
                <a:srgbClr val="212529"/>
              </a:solidFill>
              <a:effectLst/>
              <a:latin typeface="-apple-system"/>
            </a:endParaRPr>
          </a:p>
          <a:p>
            <a:pPr algn="l"/>
            <a:r>
              <a:rPr lang="en-IN" sz="1800" b="0" i="0" u="none" strike="noStrike">
                <a:solidFill>
                  <a:srgbClr val="212529"/>
                </a:solidFill>
                <a:effectLst/>
                <a:latin typeface="Nunito" pitchFamily="2" charset="77"/>
              </a:rPr>
              <a:t>	Tracking of cryptocurrency transactions through thousands of 	social media forums and Darknet sites.</a:t>
            </a:r>
            <a:endParaRPr lang="en-IN" sz="2400" b="0" i="0" u="none" strike="noStrike">
              <a:solidFill>
                <a:srgbClr val="212529"/>
              </a:solidFill>
              <a:effectLst/>
              <a:latin typeface="-apple-system"/>
            </a:endParaRPr>
          </a:p>
        </p:txBody>
      </p:sp>
      <p:pic>
        <p:nvPicPr>
          <p:cNvPr id="11268" name="Picture 4">
            <a:extLst>
              <a:ext uri="{FF2B5EF4-FFF2-40B4-BE49-F238E27FC236}">
                <a16:creationId xmlns:a16="http://schemas.microsoft.com/office/drawing/2014/main" id="{BD06D1CD-3861-C83B-02A6-546F07812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647" y="1907192"/>
            <a:ext cx="4248411" cy="3457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DECFAD-CB5B-5D65-5C41-8F68121533A1}"/>
              </a:ext>
            </a:extLst>
          </p:cNvPr>
          <p:cNvSpPr txBox="1"/>
          <p:nvPr/>
        </p:nvSpPr>
        <p:spPr>
          <a:xfrm>
            <a:off x="8804644" y="5438837"/>
            <a:ext cx="2292359" cy="461665"/>
          </a:xfrm>
          <a:prstGeom prst="rect">
            <a:avLst/>
          </a:prstGeom>
          <a:noFill/>
        </p:spPr>
        <p:txBody>
          <a:bodyPr wrap="none" rtlCol="0">
            <a:spAutoFit/>
          </a:bodyPr>
          <a:lstStyle/>
          <a:p>
            <a:r>
              <a:rPr lang="en-US" sz="2400">
                <a:solidFill>
                  <a:srgbClr val="FF0000"/>
                </a:solidFill>
              </a:rPr>
              <a:t>Forensic Field Kit</a:t>
            </a:r>
          </a:p>
        </p:txBody>
      </p:sp>
    </p:spTree>
    <p:extLst>
      <p:ext uri="{BB962C8B-B14F-4D97-AF65-F5344CB8AC3E}">
        <p14:creationId xmlns:p14="http://schemas.microsoft.com/office/powerpoint/2010/main" val="4097902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211728"/>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285720" y="1348800"/>
            <a:ext cx="5113485" cy="550920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200" b="1" dirty="0"/>
              <a:t>8. Medico-legal Division:</a:t>
            </a:r>
          </a:p>
          <a:p>
            <a:pPr algn="just"/>
            <a:endParaRPr lang="en-US" sz="2200" b="1" dirty="0"/>
          </a:p>
          <a:p>
            <a:pPr marL="457200" indent="-457200" algn="just">
              <a:buFont typeface="+mj-lt"/>
              <a:buAutoNum type="alphaLcParenR"/>
            </a:pPr>
            <a:r>
              <a:rPr lang="en-US" sz="2200" dirty="0"/>
              <a:t>Forensic Medicine (Postmortem and antemortem Investigation, Victim    and criminal’s body assessment, etc.)</a:t>
            </a:r>
          </a:p>
          <a:p>
            <a:pPr marL="457200" indent="-457200" algn="just">
              <a:buFont typeface="+mj-lt"/>
              <a:buAutoNum type="alphaLcParenR"/>
            </a:pPr>
            <a:endParaRPr lang="en-US" sz="2200" dirty="0"/>
          </a:p>
          <a:p>
            <a:pPr marL="457200" indent="-457200" algn="just">
              <a:buFont typeface="+mj-lt"/>
              <a:buAutoNum type="alphaLcParenR"/>
            </a:pPr>
            <a:r>
              <a:rPr lang="en-US" sz="2200" dirty="0"/>
              <a:t>Forensic Toxicology (Poisons and their effects)</a:t>
            </a:r>
          </a:p>
          <a:p>
            <a:pPr marL="457200" indent="-457200" algn="just">
              <a:buFont typeface="+mj-lt"/>
              <a:buAutoNum type="alphaLcParenR"/>
            </a:pPr>
            <a:endParaRPr lang="en-US" sz="2200" dirty="0"/>
          </a:p>
          <a:p>
            <a:pPr marL="457200" indent="-457200" algn="just">
              <a:buFont typeface="+mj-lt"/>
              <a:buAutoNum type="alphaLcParenR"/>
            </a:pPr>
            <a:r>
              <a:rPr lang="en-US" sz="2200" dirty="0"/>
              <a:t>Forensic Pathology (Tissue study- Mostly post-mortem)</a:t>
            </a:r>
          </a:p>
          <a:p>
            <a:pPr marL="457200" indent="-457200" algn="just">
              <a:buFont typeface="+mj-lt"/>
              <a:buAutoNum type="alphaLcParenR"/>
            </a:pPr>
            <a:endParaRPr lang="en-US" sz="2200" dirty="0"/>
          </a:p>
          <a:p>
            <a:pPr marL="457200" indent="-457200" algn="just">
              <a:buFont typeface="+mj-lt"/>
              <a:buAutoNum type="alphaLcParenR"/>
            </a:pPr>
            <a:r>
              <a:rPr lang="en-US" sz="2200" dirty="0"/>
              <a:t>Mass Disaster Management </a:t>
            </a:r>
          </a:p>
          <a:p>
            <a:pPr algn="just"/>
            <a:r>
              <a:rPr lang="en-US" sz="2200" b="1" dirty="0"/>
              <a:t> </a:t>
            </a:r>
            <a:endParaRPr lang="en-US" sz="2200" b="1" dirty="0">
              <a:cs typeface="Calibri"/>
            </a:endParaRPr>
          </a:p>
          <a:p>
            <a:pPr lvl="1" algn="just"/>
            <a:endParaRPr lang="en-US" sz="2200" b="1" dirty="0">
              <a:ea typeface="+mn-lt"/>
              <a:cs typeface="+mn-lt"/>
            </a:endParaRPr>
          </a:p>
          <a:p>
            <a:pPr algn="just"/>
            <a:endParaRPr lang="en-IN" sz="2200" b="0" i="0" u="none" strike="noStrike" dirty="0">
              <a:solidFill>
                <a:srgbClr val="212529"/>
              </a:solidFill>
              <a:effectLst/>
              <a:latin typeface="-apple-system"/>
            </a:endParaRPr>
          </a:p>
        </p:txBody>
      </p:sp>
      <p:pic>
        <p:nvPicPr>
          <p:cNvPr id="14338" name="Picture 2" descr="Forensic Medicine - King Chulalongkorn Memorial Hospital, The Thai Red  Cross Society">
            <a:extLst>
              <a:ext uri="{FF2B5EF4-FFF2-40B4-BE49-F238E27FC236}">
                <a16:creationId xmlns:a16="http://schemas.microsoft.com/office/drawing/2014/main" id="{C2F15A0C-B7B4-7671-0295-AF3F7A259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6972" y="1443522"/>
            <a:ext cx="6199308" cy="410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12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28639" y="91888"/>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683771" y="1674673"/>
            <a:ext cx="4429714" cy="35086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200" b="1"/>
              <a:t>9. </a:t>
            </a:r>
            <a:r>
              <a:rPr lang="en-US" sz="2400" b="1">
                <a:ea typeface="+mn-lt"/>
                <a:cs typeface="+mn-lt"/>
              </a:rPr>
              <a:t>Entomology Division</a:t>
            </a:r>
          </a:p>
          <a:p>
            <a:pPr algn="just"/>
            <a:endParaRPr lang="en-US" sz="2200" b="1"/>
          </a:p>
          <a:p>
            <a:pPr algn="just"/>
            <a:r>
              <a:rPr lang="en-IN" sz="2200" b="1">
                <a:solidFill>
                  <a:srgbClr val="202124"/>
                </a:solidFill>
              </a:rPr>
              <a:t>T</a:t>
            </a:r>
            <a:r>
              <a:rPr lang="en-IN" sz="2200" b="1" i="0" u="none" strike="noStrike">
                <a:solidFill>
                  <a:srgbClr val="202124"/>
                </a:solidFill>
                <a:effectLst/>
              </a:rPr>
              <a:t>he study of the application of insects and other arthropods in the criminal investigation</a:t>
            </a:r>
            <a:r>
              <a:rPr lang="en-IN" sz="2200" b="0" i="0" u="none" strike="noStrike">
                <a:solidFill>
                  <a:srgbClr val="202124"/>
                </a:solidFill>
                <a:effectLst/>
              </a:rPr>
              <a:t>. Insects or arthropods are found in a decomposing vertebrate corpse or carrion.</a:t>
            </a:r>
            <a:endParaRPr lang="en-US" sz="2200" b="1"/>
          </a:p>
          <a:p>
            <a:pPr lvl="1" algn="just"/>
            <a:endParaRPr lang="en-US" sz="2200" b="1">
              <a:ea typeface="+mn-lt"/>
              <a:cs typeface="+mn-lt"/>
            </a:endParaRPr>
          </a:p>
          <a:p>
            <a:pPr algn="just"/>
            <a:endParaRPr lang="en-IN" sz="2200" b="0" i="0" u="none" strike="noStrike">
              <a:solidFill>
                <a:srgbClr val="212529"/>
              </a:solidFill>
              <a:effectLst/>
              <a:latin typeface="-apple-system"/>
            </a:endParaRPr>
          </a:p>
        </p:txBody>
      </p:sp>
      <p:pic>
        <p:nvPicPr>
          <p:cNvPr id="16388" name="Picture 4" descr="It is all about the insects: a retrospective on 20 years of forensic  entomology highlights the importance of insects in legal investigations |  SpringerLink">
            <a:extLst>
              <a:ext uri="{FF2B5EF4-FFF2-40B4-BE49-F238E27FC236}">
                <a16:creationId xmlns:a16="http://schemas.microsoft.com/office/drawing/2014/main" id="{245F635F-4ADF-1194-9FC6-5F9CDA5E6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205" y="571500"/>
            <a:ext cx="6507075" cy="619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50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274639"/>
            <a:ext cx="8229600" cy="6186309"/>
          </a:xfrm>
          <a:prstGeom prst="rect">
            <a:avLst/>
          </a:prstGeom>
        </p:spPr>
        <p:txBody>
          <a:bodyPr wrap="square">
            <a:spAutoFit/>
          </a:bodyPr>
          <a:lstStyle/>
          <a:p>
            <a:r>
              <a:rPr lang="en-US"/>
              <a:t>Golden Rule of Criminal Investigation?</a:t>
            </a:r>
          </a:p>
          <a:p>
            <a:br>
              <a:rPr lang="en-US"/>
            </a:br>
            <a:r>
              <a:rPr lang="en-US"/>
              <a:t>The Golden Rule in Criminal Investigation. “ </a:t>
            </a:r>
            <a:r>
              <a:rPr lang="en-US" b="1"/>
              <a:t>Do not touch, alter, move, or transfer any object at the crime scene unless it is properly marked, measured, sketched and/or photographed</a:t>
            </a:r>
            <a:r>
              <a:rPr lang="en-US"/>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276554"/>
            <a:ext cx="8229600" cy="715371"/>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dirty="0">
                <a:solidFill>
                  <a:srgbClr val="FF0000"/>
                </a:solidFill>
                <a:ea typeface="+mj-lt"/>
                <a:cs typeface="+mj-lt"/>
              </a:rPr>
              <a:t>Divisions of Forensic Science Laboratory</a:t>
            </a:r>
            <a:endParaRPr lang="en-US" sz="2800" dirty="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594124" y="1307273"/>
            <a:ext cx="4712981" cy="446276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400" b="1" dirty="0">
                <a:ea typeface="+mn-lt"/>
                <a:cs typeface="+mn-lt"/>
              </a:rPr>
              <a:t>10. Audio Forensics</a:t>
            </a:r>
          </a:p>
          <a:p>
            <a:pPr algn="l"/>
            <a:endParaRPr lang="en-IN" sz="2400" b="0" i="0" u="none" strike="noStrike" dirty="0">
              <a:solidFill>
                <a:srgbClr val="202124"/>
              </a:solidFill>
              <a:effectLst/>
              <a:latin typeface="arial" panose="020B0604020202020204" pitchFamily="34" charset="0"/>
            </a:endParaRPr>
          </a:p>
          <a:p>
            <a:pPr algn="l"/>
            <a:r>
              <a:rPr lang="en-IN" sz="2400" b="0" i="0" u="none" strike="noStrike" dirty="0">
                <a:solidFill>
                  <a:srgbClr val="202124"/>
                </a:solidFill>
                <a:effectLst/>
                <a:latin typeface="arial" panose="020B0604020202020204" pitchFamily="34" charset="0"/>
              </a:rPr>
              <a:t>Audio forensics is the field of forensic science relating to </a:t>
            </a:r>
            <a:r>
              <a:rPr lang="en-IN" sz="2400" b="1" i="0" u="none" strike="noStrike" dirty="0">
                <a:solidFill>
                  <a:srgbClr val="202124"/>
                </a:solidFill>
                <a:effectLst/>
                <a:latin typeface="arial" panose="020B0604020202020204" pitchFamily="34" charset="0"/>
              </a:rPr>
              <a:t>the acquisition, analysis, and evaluation of sound recordings that may ultimately be presented as admissible evidence in a court of law or some other official venue</a:t>
            </a:r>
            <a:r>
              <a:rPr lang="en-IN" sz="2400" b="0" i="0" u="none" strike="noStrike" dirty="0">
                <a:solidFill>
                  <a:srgbClr val="202124"/>
                </a:solidFill>
                <a:effectLst/>
                <a:latin typeface="arial" panose="020B0604020202020204" pitchFamily="34" charset="0"/>
              </a:rPr>
              <a:t>.</a:t>
            </a:r>
          </a:p>
          <a:p>
            <a:pPr lvl="1" algn="just"/>
            <a:endParaRPr lang="en-US" sz="2200" b="1" dirty="0">
              <a:ea typeface="+mn-lt"/>
              <a:cs typeface="+mn-lt"/>
            </a:endParaRPr>
          </a:p>
          <a:p>
            <a:pPr algn="just"/>
            <a:endParaRPr lang="en-IN" sz="2200" b="0" i="0" u="none" strike="noStrike" dirty="0">
              <a:solidFill>
                <a:srgbClr val="212529"/>
              </a:solidFill>
              <a:effectLst/>
              <a:latin typeface="-apple-system"/>
            </a:endParaRPr>
          </a:p>
        </p:txBody>
      </p:sp>
      <p:sp>
        <p:nvSpPr>
          <p:cNvPr id="7" name="TextBox 6">
            <a:extLst>
              <a:ext uri="{FF2B5EF4-FFF2-40B4-BE49-F238E27FC236}">
                <a16:creationId xmlns:a16="http://schemas.microsoft.com/office/drawing/2014/main" id="{FB4D4B36-1937-25D2-6DD4-0034808BDE5D}"/>
              </a:ext>
            </a:extLst>
          </p:cNvPr>
          <p:cNvSpPr txBox="1"/>
          <p:nvPr/>
        </p:nvSpPr>
        <p:spPr>
          <a:xfrm>
            <a:off x="5615510" y="5127527"/>
            <a:ext cx="5813264" cy="646331"/>
          </a:xfrm>
          <a:prstGeom prst="rect">
            <a:avLst/>
          </a:prstGeom>
          <a:noFill/>
        </p:spPr>
        <p:txBody>
          <a:bodyPr wrap="square" rtlCol="0">
            <a:spAutoFit/>
          </a:bodyPr>
          <a:lstStyle/>
          <a:p>
            <a:r>
              <a:rPr lang="en-US"/>
              <a:t>Sound spectrograph developed using the instrument, Audio Spectrogram, between the control and test samples</a:t>
            </a:r>
          </a:p>
        </p:txBody>
      </p:sp>
      <p:pic>
        <p:nvPicPr>
          <p:cNvPr id="8" name="Google Shape;336;p57" descr="Google Shape;336;p57">
            <a:extLst>
              <a:ext uri="{FF2B5EF4-FFF2-40B4-BE49-F238E27FC236}">
                <a16:creationId xmlns:a16="http://schemas.microsoft.com/office/drawing/2014/main" id="{B0B3ED66-78E9-AF78-180D-68AC8720C417}"/>
              </a:ext>
            </a:extLst>
          </p:cNvPr>
          <p:cNvPicPr>
            <a:picLocks noChangeAspect="1"/>
          </p:cNvPicPr>
          <p:nvPr/>
        </p:nvPicPr>
        <p:blipFill>
          <a:blip r:embed="rId2"/>
          <a:stretch>
            <a:fillRect/>
          </a:stretch>
        </p:blipFill>
        <p:spPr>
          <a:xfrm>
            <a:off x="5175143" y="991925"/>
            <a:ext cx="6731137" cy="4038678"/>
          </a:xfrm>
          <a:prstGeom prst="rect">
            <a:avLst/>
          </a:prstGeom>
          <a:ln w="12700">
            <a:miter lim="400000"/>
          </a:ln>
        </p:spPr>
      </p:pic>
    </p:spTree>
    <p:extLst>
      <p:ext uri="{BB962C8B-B14F-4D97-AF65-F5344CB8AC3E}">
        <p14:creationId xmlns:p14="http://schemas.microsoft.com/office/powerpoint/2010/main" val="1110821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28639" y="331801"/>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531119" y="903301"/>
            <a:ext cx="11024640" cy="35086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400" b="1">
                <a:ea typeface="+mn-lt"/>
                <a:cs typeface="+mn-lt"/>
              </a:rPr>
              <a:t>11. Video Forensics</a:t>
            </a:r>
          </a:p>
          <a:p>
            <a:pPr algn="l"/>
            <a:endParaRPr lang="en-IN" sz="2200" b="0" i="0" u="none" strike="noStrike">
              <a:solidFill>
                <a:srgbClr val="202124"/>
              </a:solidFill>
              <a:effectLst/>
              <a:latin typeface="arial" panose="020B0604020202020204" pitchFamily="34" charset="0"/>
            </a:endParaRPr>
          </a:p>
          <a:p>
            <a:pPr marL="571500" indent="-571500" algn="just">
              <a:buFont typeface="Arial" panose="020B0604020202020204" pitchFamily="34" charset="0"/>
              <a:buChar char="•"/>
            </a:pPr>
            <a:r>
              <a:rPr lang="en-IN" sz="2200">
                <a:effectLst/>
              </a:rPr>
              <a:t>Forensic video analysis is the scientific examination, comparison, and/or evaluation of video in legal matters.</a:t>
            </a:r>
          </a:p>
          <a:p>
            <a:pPr marL="571500" indent="-571500" algn="just">
              <a:buFont typeface="Arial" panose="020B0604020202020204" pitchFamily="34" charset="0"/>
              <a:buChar char="•"/>
            </a:pPr>
            <a:r>
              <a:rPr lang="en-IN" sz="2200">
                <a:effectLst/>
              </a:rPr>
              <a:t>The video forensic process must be performed in a forensic lab that is equipped with the appropriate tools and follows best practice protocols in order to process the video recording with integrity and accuracy. </a:t>
            </a:r>
          </a:p>
          <a:p>
            <a:pPr marL="571500" indent="-571500" algn="just">
              <a:buFont typeface="Arial" panose="020B0604020202020204" pitchFamily="34" charset="0"/>
              <a:buChar char="•"/>
            </a:pPr>
            <a:endParaRPr lang="en-IN" sz="2200">
              <a:effectLst/>
            </a:endParaRPr>
          </a:p>
          <a:p>
            <a:pPr lvl="1" algn="just"/>
            <a:endParaRPr lang="en-US" sz="2200" b="1">
              <a:ea typeface="+mn-lt"/>
              <a:cs typeface="+mn-lt"/>
            </a:endParaRPr>
          </a:p>
          <a:p>
            <a:pPr algn="just"/>
            <a:endParaRPr lang="en-IN" sz="2200" b="0" i="0" u="none" strike="noStrike">
              <a:solidFill>
                <a:srgbClr val="212529"/>
              </a:solidFill>
              <a:effectLst/>
              <a:latin typeface="-apple-system"/>
            </a:endParaRPr>
          </a:p>
        </p:txBody>
      </p:sp>
      <p:pic>
        <p:nvPicPr>
          <p:cNvPr id="18436" name="Picture 4" descr="The Evolution of Closed-Circuit Television (CCTV) Systems - Vector Security  Networks">
            <a:extLst>
              <a:ext uri="{FF2B5EF4-FFF2-40B4-BE49-F238E27FC236}">
                <a16:creationId xmlns:a16="http://schemas.microsoft.com/office/drawing/2014/main" id="{A8F54792-4CCF-9B52-F917-E53E4E5BC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160" y="3644563"/>
            <a:ext cx="8009399" cy="308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22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896039" y="293327"/>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285720" y="1436327"/>
            <a:ext cx="4120116" cy="607345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400" b="1">
                <a:ea typeface="+mn-lt"/>
                <a:cs typeface="+mn-lt"/>
              </a:rPr>
              <a:t>11. </a:t>
            </a:r>
            <a:r>
              <a:rPr lang="en-US" sz="2800" b="1">
                <a:ea typeface="+mn-lt"/>
                <a:cs typeface="+mn-lt"/>
              </a:rPr>
              <a:t>Psychology Division</a:t>
            </a:r>
          </a:p>
          <a:p>
            <a:pPr marL="914400" lvl="1" indent="-457200" defTabSz="572516">
              <a:spcBef>
                <a:spcPts val="4100"/>
              </a:spcBef>
              <a:buFont typeface="+mj-lt"/>
              <a:buAutoNum type="alphaLcParenR"/>
              <a:defRPr sz="3332">
                <a:effectLst>
                  <a:outerShdw blurRad="49784" dist="24892" dir="5400000" rotWithShape="0">
                    <a:srgbClr val="000000"/>
                  </a:outerShdw>
                </a:effectLst>
                <a:latin typeface="Noteworthy Light"/>
                <a:ea typeface="Noteworthy Light"/>
                <a:cs typeface="Noteworthy Light"/>
                <a:sym typeface="Noteworthy Light"/>
              </a:defRPr>
            </a:pPr>
            <a:r>
              <a:rPr lang="en-IN" sz="2200">
                <a:latin typeface="Times New Roman" panose="02020603050405020304" pitchFamily="18" charset="0"/>
                <a:cs typeface="Times New Roman" panose="02020603050405020304" pitchFamily="18" charset="0"/>
              </a:rPr>
              <a:t>Psycho-physiological detection of deception (PDD) (Lie detection)</a:t>
            </a:r>
          </a:p>
          <a:p>
            <a:pPr marL="914400" lvl="1" indent="-457200" defTabSz="572516">
              <a:spcBef>
                <a:spcPts val="4100"/>
              </a:spcBef>
              <a:buFont typeface="+mj-lt"/>
              <a:buAutoNum type="alphaLcParenR"/>
              <a:defRPr sz="3332">
                <a:effectLst>
                  <a:outerShdw blurRad="49784" dist="24892" dir="5400000" rotWithShape="0">
                    <a:srgbClr val="000000"/>
                  </a:outerShdw>
                </a:effectLst>
                <a:latin typeface="Noteworthy Light"/>
                <a:ea typeface="Noteworthy Light"/>
                <a:cs typeface="Noteworthy Light"/>
                <a:sym typeface="Noteworthy Light"/>
              </a:defRPr>
            </a:pPr>
            <a:r>
              <a:rPr lang="en-IN" sz="2200">
                <a:latin typeface="Times New Roman"/>
                <a:cs typeface="Times New Roman"/>
              </a:rPr>
              <a:t>Narco-analysis</a:t>
            </a:r>
          </a:p>
          <a:p>
            <a:pPr marL="914400" lvl="1" indent="-457200" defTabSz="572516">
              <a:spcBef>
                <a:spcPts val="4100"/>
              </a:spcBef>
              <a:buAutoNum type="alphaLcParenR"/>
              <a:defRPr sz="3332">
                <a:effectLst>
                  <a:outerShdw blurRad="49784" dist="24892" dir="5400000" rotWithShape="0">
                    <a:srgbClr val="000000"/>
                  </a:outerShdw>
                </a:effectLst>
                <a:latin typeface="Noteworthy Light"/>
                <a:ea typeface="Noteworthy Light"/>
                <a:cs typeface="Noteworthy Light"/>
                <a:sym typeface="Noteworthy Light"/>
              </a:defRPr>
            </a:pPr>
            <a:r>
              <a:rPr lang="en-IN" sz="2200">
                <a:ea typeface="+mn-lt"/>
                <a:cs typeface="+mn-lt"/>
              </a:rPr>
              <a:t>Brain Fingerprinting</a:t>
            </a:r>
          </a:p>
          <a:p>
            <a:pPr marL="914400" lvl="1" indent="-457200" defTabSz="572516">
              <a:spcBef>
                <a:spcPts val="4100"/>
              </a:spcBef>
              <a:buFont typeface="+mj-lt"/>
              <a:buAutoNum type="alphaLcParenR"/>
              <a:defRPr sz="3332">
                <a:effectLst>
                  <a:outerShdw blurRad="49784" dist="24892" dir="5400000" rotWithShape="0">
                    <a:srgbClr val="000000"/>
                  </a:outerShdw>
                </a:effectLst>
                <a:latin typeface="Noteworthy Light"/>
                <a:ea typeface="Noteworthy Light"/>
                <a:cs typeface="Noteworthy Light"/>
                <a:sym typeface="Noteworthy Light"/>
              </a:defRPr>
            </a:pPr>
            <a:r>
              <a:rPr lang="en-IN" sz="2200">
                <a:latin typeface="Times New Roman" panose="02020603050405020304" pitchFamily="18" charset="0"/>
                <a:cs typeface="Times New Roman" panose="02020603050405020304" pitchFamily="18" charset="0"/>
              </a:rPr>
              <a:t>Criminal Profiling</a:t>
            </a:r>
          </a:p>
          <a:p>
            <a:pPr algn="just"/>
            <a:endParaRPr lang="en-US" sz="2400" b="1">
              <a:ea typeface="+mn-lt"/>
              <a:cs typeface="+mn-lt"/>
            </a:endParaRPr>
          </a:p>
          <a:p>
            <a:pPr algn="l"/>
            <a:endParaRPr lang="en-IN" sz="2400" b="0" i="0" u="none" strike="noStrike">
              <a:solidFill>
                <a:srgbClr val="202124"/>
              </a:solidFill>
              <a:effectLst/>
            </a:endParaRPr>
          </a:p>
          <a:p>
            <a:pPr lvl="1" algn="just"/>
            <a:endParaRPr lang="en-US" sz="2200" b="1">
              <a:ea typeface="+mn-lt"/>
              <a:cs typeface="+mn-lt"/>
            </a:endParaRPr>
          </a:p>
          <a:p>
            <a:pPr algn="just"/>
            <a:endParaRPr lang="en-IN" sz="2200" b="0" i="0" u="none" strike="noStrike">
              <a:solidFill>
                <a:srgbClr val="212529"/>
              </a:solidFill>
              <a:effectLst/>
            </a:endParaRPr>
          </a:p>
        </p:txBody>
      </p:sp>
      <p:pic>
        <p:nvPicPr>
          <p:cNvPr id="6" name="images.jpeg" descr="images.jpeg">
            <a:extLst>
              <a:ext uri="{FF2B5EF4-FFF2-40B4-BE49-F238E27FC236}">
                <a16:creationId xmlns:a16="http://schemas.microsoft.com/office/drawing/2014/main" id="{198BA9B2-533F-DE3D-21F2-BD90606F21B6}"/>
              </a:ext>
            </a:extLst>
          </p:cNvPr>
          <p:cNvPicPr>
            <a:picLocks noChangeAspect="1"/>
          </p:cNvPicPr>
          <p:nvPr/>
        </p:nvPicPr>
        <p:blipFill>
          <a:blip r:embed="rId2"/>
          <a:stretch>
            <a:fillRect/>
          </a:stretch>
        </p:blipFill>
        <p:spPr>
          <a:xfrm>
            <a:off x="6010839" y="3734872"/>
            <a:ext cx="3975924" cy="2862665"/>
          </a:xfrm>
          <a:prstGeom prst="rect">
            <a:avLst/>
          </a:prstGeom>
          <a:ln w="12700">
            <a:miter lim="400000"/>
          </a:ln>
        </p:spPr>
      </p:pic>
      <p:pic>
        <p:nvPicPr>
          <p:cNvPr id="8" name="Picture 4" descr="All you need to know about laws on lie detectors tests. iPleaders">
            <a:extLst>
              <a:ext uri="{FF2B5EF4-FFF2-40B4-BE49-F238E27FC236}">
                <a16:creationId xmlns:a16="http://schemas.microsoft.com/office/drawing/2014/main" id="{E7C0A889-96C7-8716-15CC-A0974A16D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074" y="1034599"/>
            <a:ext cx="3519881" cy="26399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Narco-analysis testing facility in Delhi expected to be operational soon:  Officials - The Economic Times">
            <a:extLst>
              <a:ext uri="{FF2B5EF4-FFF2-40B4-BE49-F238E27FC236}">
                <a16:creationId xmlns:a16="http://schemas.microsoft.com/office/drawing/2014/main" id="{CE0440EC-CFB9-4F39-13CF-80F4C9B14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2723" y="1080286"/>
            <a:ext cx="3646078" cy="263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565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503009"/>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1137638" y="912263"/>
            <a:ext cx="12152522"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2" algn="just"/>
            <a:endParaRPr lang="en-US" sz="2000">
              <a:cs typeface="Calibri"/>
            </a:endParaRPr>
          </a:p>
          <a:p>
            <a:pPr lvl="3"/>
            <a:endParaRPr lang="en-IN" sz="2000">
              <a:latin typeface="Times New Roman"/>
              <a:cs typeface="Times New Roman"/>
            </a:endParaRPr>
          </a:p>
          <a:p>
            <a:pPr marL="1371600" lvl="2" indent="-457200" algn="just">
              <a:buFont typeface="+mj-lt"/>
              <a:buAutoNum type="arabicPeriod"/>
            </a:pPr>
            <a:endParaRPr lang="en-US" sz="2000" b="1">
              <a:ea typeface="+mn-lt"/>
              <a:cs typeface="+mn-lt"/>
            </a:endParaRPr>
          </a:p>
        </p:txBody>
      </p:sp>
      <p:sp>
        <p:nvSpPr>
          <p:cNvPr id="5" name="TextBox 4">
            <a:extLst>
              <a:ext uri="{FF2B5EF4-FFF2-40B4-BE49-F238E27FC236}">
                <a16:creationId xmlns:a16="http://schemas.microsoft.com/office/drawing/2014/main" id="{173D463F-9A86-326C-E576-9406DA614F64}"/>
              </a:ext>
            </a:extLst>
          </p:cNvPr>
          <p:cNvSpPr txBox="1"/>
          <p:nvPr/>
        </p:nvSpPr>
        <p:spPr>
          <a:xfrm>
            <a:off x="224231" y="1422529"/>
            <a:ext cx="11733028"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u="sng" dirty="0">
                <a:ea typeface="+mn-lt"/>
                <a:cs typeface="+mn-lt"/>
              </a:rPr>
              <a:t>Psycho-physiological detection of deception (PDD) (Lie detection)</a:t>
            </a:r>
            <a:r>
              <a:rPr lang="en-US" sz="2400" dirty="0">
                <a:ea typeface="+mn-lt"/>
                <a:cs typeface="+mn-lt"/>
              </a:rPr>
              <a:t> - Originating from the Polygraph, lie detection based on sophisticated measures of Bio-feedback and continuous recording of minor variations on complex computer programs, provides a whole range of instruments. The basic principle is to provide psychologically arousing cues intermittently while monitoring the changes using pulse, temperature, respiration, skin conductivity, or any other physiological measure. In this process an individual trying to mislead by providing untrue information can be identified.</a:t>
            </a:r>
          </a:p>
          <a:p>
            <a:pPr algn="just"/>
            <a:endParaRPr lang="en-US" sz="2400" dirty="0">
              <a:latin typeface="Calibri"/>
              <a:cs typeface="Calibri"/>
            </a:endParaRPr>
          </a:p>
          <a:p>
            <a:pPr algn="just"/>
            <a:r>
              <a:rPr lang="en-IN" sz="2400" b="1" u="sng" dirty="0">
                <a:latin typeface="Times New Roman"/>
                <a:cs typeface="Times New Roman"/>
              </a:rPr>
              <a:t>Narco-analysis-</a:t>
            </a:r>
            <a:r>
              <a:rPr lang="en-IN" sz="2400" dirty="0">
                <a:latin typeface="Times New Roman"/>
                <a:cs typeface="Times New Roman"/>
              </a:rPr>
              <a:t> I</a:t>
            </a:r>
            <a:r>
              <a:rPr lang="en-IN" sz="2400" dirty="0">
                <a:ea typeface="+mn-lt"/>
                <a:cs typeface="+mn-lt"/>
              </a:rPr>
              <a:t>n this analysis, the subject's imagination is neutralized by making him semi-conscious. In this state, the person cannot lie to any question. Experts inject the subject with intravenous hypnotic medications </a:t>
            </a:r>
            <a:r>
              <a:rPr lang="en-IN" sz="2400">
                <a:ea typeface="+mn-lt"/>
                <a:cs typeface="+mn-lt"/>
              </a:rPr>
              <a:t>like Sodium Pentothal </a:t>
            </a:r>
            <a:r>
              <a:rPr lang="en-IN" sz="2400" dirty="0">
                <a:ea typeface="+mn-lt"/>
                <a:cs typeface="+mn-lt"/>
              </a:rPr>
              <a:t>or Sodium Amytal. The dose is dependent on the person's sex, age, health, and physical condition. This process too cannot be conclusive without the active role of a forensic psychologist.</a:t>
            </a:r>
            <a:endParaRPr lang="en-US" sz="2400" dirty="0">
              <a:cs typeface="Calibri"/>
            </a:endParaRPr>
          </a:p>
          <a:p>
            <a:pPr algn="just"/>
            <a:endParaRPr lang="en-IN" sz="2000" dirty="0">
              <a:cs typeface="Calibri"/>
            </a:endParaRPr>
          </a:p>
          <a:p>
            <a:pPr algn="just"/>
            <a:endParaRPr lang="en-IN" sz="2000" dirty="0">
              <a:cs typeface="Calibri"/>
            </a:endParaRPr>
          </a:p>
          <a:p>
            <a:pPr algn="just"/>
            <a:endParaRPr lang="en-US" sz="2000" dirty="0">
              <a:cs typeface="Calibri"/>
            </a:endParaRPr>
          </a:p>
        </p:txBody>
      </p:sp>
    </p:spTree>
    <p:extLst>
      <p:ext uri="{BB962C8B-B14F-4D97-AF65-F5344CB8AC3E}">
        <p14:creationId xmlns:p14="http://schemas.microsoft.com/office/powerpoint/2010/main" val="3428823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503009"/>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1137638" y="912263"/>
            <a:ext cx="12152522"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2" algn="just"/>
            <a:endParaRPr lang="en-US" sz="2000">
              <a:cs typeface="Calibri"/>
            </a:endParaRPr>
          </a:p>
          <a:p>
            <a:pPr lvl="3"/>
            <a:endParaRPr lang="en-IN" sz="2000">
              <a:latin typeface="Times New Roman"/>
              <a:cs typeface="Times New Roman"/>
            </a:endParaRPr>
          </a:p>
          <a:p>
            <a:pPr marL="1371600" lvl="2" indent="-457200" algn="just">
              <a:buFont typeface="+mj-lt"/>
              <a:buAutoNum type="arabicPeriod"/>
            </a:pPr>
            <a:endParaRPr lang="en-US" sz="2000" b="1">
              <a:ea typeface="+mn-lt"/>
              <a:cs typeface="+mn-lt"/>
            </a:endParaRPr>
          </a:p>
        </p:txBody>
      </p:sp>
      <p:sp>
        <p:nvSpPr>
          <p:cNvPr id="5" name="TextBox 4">
            <a:extLst>
              <a:ext uri="{FF2B5EF4-FFF2-40B4-BE49-F238E27FC236}">
                <a16:creationId xmlns:a16="http://schemas.microsoft.com/office/drawing/2014/main" id="{173D463F-9A86-326C-E576-9406DA614F64}"/>
              </a:ext>
            </a:extLst>
          </p:cNvPr>
          <p:cNvSpPr txBox="1"/>
          <p:nvPr/>
        </p:nvSpPr>
        <p:spPr>
          <a:xfrm>
            <a:off x="285720" y="1114712"/>
            <a:ext cx="1173302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u="sng" dirty="0">
                <a:ea typeface="+mn-lt"/>
                <a:cs typeface="+mn-lt"/>
              </a:rPr>
              <a:t>Brain Fingerprinting</a:t>
            </a:r>
            <a:r>
              <a:rPr lang="en-US" sz="2400" dirty="0">
                <a:ea typeface="+mn-lt"/>
                <a:cs typeface="+mn-lt"/>
              </a:rPr>
              <a:t> - Brain fingerprinting is a forensic science technique that uses electroencephalography (EEG) to determine whether specific information is stored in a subject's brain by measuring electrical brainwave responses to words, phrases, or pictures that are presented on a computer screen.</a:t>
            </a:r>
            <a:endParaRPr lang="en-US" dirty="0"/>
          </a:p>
          <a:p>
            <a:pPr algn="just"/>
            <a:endParaRPr lang="en-US" sz="2400" dirty="0">
              <a:latin typeface="Calibri"/>
              <a:cs typeface="Calibri"/>
            </a:endParaRPr>
          </a:p>
          <a:p>
            <a:pPr algn="just"/>
            <a:endParaRPr lang="en-IN" sz="2000" dirty="0">
              <a:cs typeface="Calibri"/>
            </a:endParaRPr>
          </a:p>
          <a:p>
            <a:pPr algn="just"/>
            <a:endParaRPr lang="en-IN" sz="2000" dirty="0">
              <a:cs typeface="Calibri"/>
            </a:endParaRPr>
          </a:p>
          <a:p>
            <a:pPr algn="just"/>
            <a:endParaRPr lang="en-US" sz="2000" dirty="0">
              <a:cs typeface="Calibri"/>
            </a:endParaRPr>
          </a:p>
        </p:txBody>
      </p:sp>
      <p:pic>
        <p:nvPicPr>
          <p:cNvPr id="6" name="images.jpeg" descr="images.jpeg">
            <a:extLst>
              <a:ext uri="{FF2B5EF4-FFF2-40B4-BE49-F238E27FC236}">
                <a16:creationId xmlns:a16="http://schemas.microsoft.com/office/drawing/2014/main" id="{5D3CE900-4492-C699-8D57-6156670419CA}"/>
              </a:ext>
            </a:extLst>
          </p:cNvPr>
          <p:cNvPicPr>
            <a:picLocks noChangeAspect="1"/>
          </p:cNvPicPr>
          <p:nvPr/>
        </p:nvPicPr>
        <p:blipFill>
          <a:blip r:embed="rId2"/>
          <a:stretch>
            <a:fillRect/>
          </a:stretch>
        </p:blipFill>
        <p:spPr>
          <a:xfrm>
            <a:off x="1731856" y="2819400"/>
            <a:ext cx="8728289" cy="3835400"/>
          </a:xfrm>
          <a:prstGeom prst="rect">
            <a:avLst/>
          </a:prstGeom>
          <a:ln w="12700">
            <a:miter lim="400000"/>
          </a:ln>
        </p:spPr>
      </p:pic>
    </p:spTree>
    <p:extLst>
      <p:ext uri="{BB962C8B-B14F-4D97-AF65-F5344CB8AC3E}">
        <p14:creationId xmlns:p14="http://schemas.microsoft.com/office/powerpoint/2010/main" val="3342575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txBox="1">
            <a:spLocks/>
          </p:cNvSpPr>
          <p:nvPr/>
        </p:nvSpPr>
        <p:spPr>
          <a:xfrm>
            <a:off x="1981200" y="503009"/>
            <a:ext cx="82296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solidFill>
                  <a:srgbClr val="FF0000"/>
                </a:solidFill>
                <a:ea typeface="+mj-lt"/>
                <a:cs typeface="+mj-lt"/>
              </a:rPr>
              <a:t>Divisions of Forensic Science Laboratory</a:t>
            </a:r>
            <a:endParaRPr lang="en-US" sz="2800">
              <a:solidFill>
                <a:srgbClr val="FF0000"/>
              </a:solidFill>
            </a:endParaRPr>
          </a:p>
        </p:txBody>
      </p:sp>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1137638" y="912263"/>
            <a:ext cx="12152522"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2" algn="just"/>
            <a:endParaRPr lang="en-US" sz="2000">
              <a:cs typeface="Calibri"/>
            </a:endParaRPr>
          </a:p>
          <a:p>
            <a:pPr lvl="3"/>
            <a:endParaRPr lang="en-IN" sz="2000">
              <a:latin typeface="Times New Roman"/>
              <a:cs typeface="Times New Roman"/>
            </a:endParaRPr>
          </a:p>
          <a:p>
            <a:pPr marL="1371600" lvl="2" indent="-457200" algn="just">
              <a:buFont typeface="+mj-lt"/>
              <a:buAutoNum type="arabicPeriod"/>
            </a:pPr>
            <a:endParaRPr lang="en-US" sz="2000" b="1">
              <a:ea typeface="+mn-lt"/>
              <a:cs typeface="+mn-lt"/>
            </a:endParaRPr>
          </a:p>
        </p:txBody>
      </p:sp>
      <p:sp>
        <p:nvSpPr>
          <p:cNvPr id="5" name="TextBox 4">
            <a:extLst>
              <a:ext uri="{FF2B5EF4-FFF2-40B4-BE49-F238E27FC236}">
                <a16:creationId xmlns:a16="http://schemas.microsoft.com/office/drawing/2014/main" id="{173D463F-9A86-326C-E576-9406DA614F64}"/>
              </a:ext>
            </a:extLst>
          </p:cNvPr>
          <p:cNvSpPr txBox="1"/>
          <p:nvPr/>
        </p:nvSpPr>
        <p:spPr>
          <a:xfrm>
            <a:off x="224231" y="1422529"/>
            <a:ext cx="11733028"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400" dirty="0">
              <a:latin typeface="Calibri"/>
              <a:cs typeface="Calibri"/>
            </a:endParaRPr>
          </a:p>
          <a:p>
            <a:pPr algn="just"/>
            <a:r>
              <a:rPr lang="en-IN" sz="2400" b="1" u="sng" dirty="0">
                <a:latin typeface="Times New Roman"/>
                <a:cs typeface="Times New Roman"/>
              </a:rPr>
              <a:t>Criminal profiling-</a:t>
            </a:r>
            <a:r>
              <a:rPr lang="en-IN" sz="2400" dirty="0">
                <a:latin typeface="Times New Roman"/>
                <a:cs typeface="Times New Roman"/>
              </a:rPr>
              <a:t> I</a:t>
            </a:r>
            <a:r>
              <a:rPr lang="en-IN" sz="2400" dirty="0">
                <a:ea typeface="+mn-lt"/>
                <a:cs typeface="+mn-lt"/>
              </a:rPr>
              <a:t>t is profiling the offender based on clinical/psychological analysis of the consistent behavioural and personality features. After in depth accurate understanding of the psycho-social functioning, a profile is created which assists in predicting the characteristics of unknown criminal subjects or offenders, thus, leading to apprehending them..</a:t>
            </a:r>
          </a:p>
          <a:p>
            <a:pPr algn="just"/>
            <a:endParaRPr lang="en-IN" sz="2400" dirty="0">
              <a:ea typeface="+mn-lt"/>
              <a:cs typeface="+mn-lt"/>
            </a:endParaRPr>
          </a:p>
          <a:p>
            <a:pPr algn="just"/>
            <a:r>
              <a:rPr lang="en-IN" sz="2400" b="1" dirty="0">
                <a:ea typeface="+mn-lt"/>
                <a:cs typeface="+mn-lt"/>
              </a:rPr>
              <a:t>Aim of Criminal Profiling:</a:t>
            </a:r>
          </a:p>
          <a:p>
            <a:pPr marL="457200" indent="-457200">
              <a:buFont typeface="+mj-lt"/>
              <a:buAutoNum type="arabicPeriod"/>
            </a:pPr>
            <a:r>
              <a:rPr lang="en-IN" sz="2400" dirty="0"/>
              <a:t>To help the investigators in identifying an unknown criminal from the profile.</a:t>
            </a:r>
          </a:p>
          <a:p>
            <a:pPr marL="457200" indent="-457200">
              <a:buFont typeface="+mj-lt"/>
              <a:buAutoNum type="arabicPeriod"/>
            </a:pPr>
            <a:r>
              <a:rPr lang="en-IN" sz="2400" dirty="0"/>
              <a:t>To indicate psychological portrait of the subject (criminal).</a:t>
            </a:r>
          </a:p>
          <a:p>
            <a:pPr marL="457200" indent="-457200">
              <a:buFont typeface="+mj-lt"/>
              <a:buAutoNum type="arabicPeriod"/>
            </a:pPr>
            <a:r>
              <a:rPr lang="en-IN" sz="2400" dirty="0"/>
              <a:t>To understand the criminal’s pattern, type of evidence they can expect from the SOC and type of interrogation method they can use in the investigation process.</a:t>
            </a:r>
          </a:p>
          <a:p>
            <a:pPr algn="just"/>
            <a:endParaRPr lang="en-US" sz="2400" dirty="0">
              <a:cs typeface="Calibri"/>
            </a:endParaRPr>
          </a:p>
          <a:p>
            <a:pPr algn="just"/>
            <a:endParaRPr lang="en-IN" sz="2000" dirty="0">
              <a:cs typeface="Calibri"/>
            </a:endParaRPr>
          </a:p>
          <a:p>
            <a:pPr algn="just"/>
            <a:endParaRPr lang="en-IN" sz="2000" dirty="0">
              <a:cs typeface="Calibri"/>
            </a:endParaRPr>
          </a:p>
          <a:p>
            <a:pPr algn="just"/>
            <a:endParaRPr lang="en-US" sz="2000" dirty="0">
              <a:cs typeface="Calibri"/>
            </a:endParaRPr>
          </a:p>
        </p:txBody>
      </p:sp>
    </p:spTree>
    <p:extLst>
      <p:ext uri="{BB962C8B-B14F-4D97-AF65-F5344CB8AC3E}">
        <p14:creationId xmlns:p14="http://schemas.microsoft.com/office/powerpoint/2010/main" val="90155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285720" y="3491661"/>
            <a:ext cx="11620560"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000">
              <a:cs typeface="Calibri"/>
            </a:endParaRPr>
          </a:p>
        </p:txBody>
      </p:sp>
      <p:sp>
        <p:nvSpPr>
          <p:cNvPr id="5" name="TextBox 4">
            <a:extLst>
              <a:ext uri="{FF2B5EF4-FFF2-40B4-BE49-F238E27FC236}">
                <a16:creationId xmlns:a16="http://schemas.microsoft.com/office/drawing/2014/main" id="{B19E8851-3ABE-F1D0-705C-33F7A3BE50C3}"/>
              </a:ext>
            </a:extLst>
          </p:cNvPr>
          <p:cNvSpPr txBox="1"/>
          <p:nvPr/>
        </p:nvSpPr>
        <p:spPr>
          <a:xfrm>
            <a:off x="1590261" y="1789043"/>
            <a:ext cx="184731" cy="369332"/>
          </a:xfrm>
          <a:prstGeom prst="rect">
            <a:avLst/>
          </a:prstGeom>
          <a:noFill/>
        </p:spPr>
        <p:txBody>
          <a:bodyPr wrap="none" rtlCol="0">
            <a:spAutoFit/>
          </a:bodyPr>
          <a:lstStyle/>
          <a:p>
            <a:endParaRPr lang="en-US"/>
          </a:p>
        </p:txBody>
      </p:sp>
      <p:sp>
        <p:nvSpPr>
          <p:cNvPr id="6" name="TextBox 5">
            <a:extLst>
              <a:ext uri="{FF2B5EF4-FFF2-40B4-BE49-F238E27FC236}">
                <a16:creationId xmlns:a16="http://schemas.microsoft.com/office/drawing/2014/main" id="{EF6C0C17-D0DB-2EB9-AF23-DB7691544E41}"/>
              </a:ext>
            </a:extLst>
          </p:cNvPr>
          <p:cNvSpPr txBox="1"/>
          <p:nvPr/>
        </p:nvSpPr>
        <p:spPr>
          <a:xfrm>
            <a:off x="491330" y="1233979"/>
            <a:ext cx="10018644" cy="1877437"/>
          </a:xfrm>
          <a:prstGeom prst="rect">
            <a:avLst/>
          </a:prstGeom>
          <a:noFill/>
        </p:spPr>
        <p:txBody>
          <a:bodyPr wrap="square" lIns="91440" tIns="45720" rIns="91440" bIns="45720" anchor="t">
            <a:spAutoFit/>
          </a:bodyPr>
          <a:lstStyle/>
          <a:p>
            <a:pPr lvl="2" algn="just"/>
            <a:r>
              <a:rPr lang="en-US" sz="2400" b="1" dirty="0">
                <a:latin typeface="Times New Roman"/>
                <a:ea typeface="+mn-lt"/>
                <a:cs typeface="+mn-lt"/>
              </a:rPr>
              <a:t>Field Units or Mobile Laboratory-</a:t>
            </a:r>
            <a:r>
              <a:rPr lang="en-US" sz="2000" b="1" dirty="0">
                <a:ea typeface="+mn-lt"/>
                <a:cs typeface="+mn-lt"/>
              </a:rPr>
              <a:t> </a:t>
            </a:r>
            <a:r>
              <a:rPr lang="en-US" sz="2400" dirty="0">
                <a:ea typeface="+mn-lt"/>
                <a:cs typeface="+mn-lt"/>
              </a:rPr>
              <a:t>Helps in reaching the crime scene at the earliest as to aid the investigation officers in proper preservation, collection, packaging, transportation of all the relevant evidences present at the scene of crime</a:t>
            </a:r>
            <a:endParaRPr lang="en-US" sz="2400" b="1">
              <a:ea typeface="+mn-lt"/>
              <a:cs typeface="+mn-lt"/>
            </a:endParaRPr>
          </a:p>
          <a:p>
            <a:pPr lvl="2" algn="just"/>
            <a:endParaRPr lang="en-US" sz="2000" b="1">
              <a:cs typeface="Calibri"/>
            </a:endParaRPr>
          </a:p>
        </p:txBody>
      </p:sp>
    </p:spTree>
    <p:extLst>
      <p:ext uri="{BB962C8B-B14F-4D97-AF65-F5344CB8AC3E}">
        <p14:creationId xmlns:p14="http://schemas.microsoft.com/office/powerpoint/2010/main" val="3379054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285720" y="1428736"/>
            <a:ext cx="11906280" cy="4525963"/>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just">
              <a:buFont typeface="Arial" pitchFamily="34" charset="0"/>
              <a:buAutoNum type="arabicPeriod"/>
            </a:pPr>
            <a:endParaRPr lang="en-IN" sz="2400">
              <a:cs typeface="Calibri"/>
            </a:endParaRPr>
          </a:p>
        </p:txBody>
      </p:sp>
      <p:sp>
        <p:nvSpPr>
          <p:cNvPr id="4" name="TextBox 3">
            <a:extLst>
              <a:ext uri="{FF2B5EF4-FFF2-40B4-BE49-F238E27FC236}">
                <a16:creationId xmlns:a16="http://schemas.microsoft.com/office/drawing/2014/main" id="{962C263C-0A96-FF90-3B5D-E89CB9674917}"/>
              </a:ext>
            </a:extLst>
          </p:cNvPr>
          <p:cNvSpPr txBox="1"/>
          <p:nvPr/>
        </p:nvSpPr>
        <p:spPr>
          <a:xfrm>
            <a:off x="285720" y="3491661"/>
            <a:ext cx="11620560"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000">
              <a:cs typeface="Calibri"/>
            </a:endParaRPr>
          </a:p>
        </p:txBody>
      </p:sp>
      <p:sp>
        <p:nvSpPr>
          <p:cNvPr id="5" name="TextBox 4">
            <a:extLst>
              <a:ext uri="{FF2B5EF4-FFF2-40B4-BE49-F238E27FC236}">
                <a16:creationId xmlns:a16="http://schemas.microsoft.com/office/drawing/2014/main" id="{B19E8851-3ABE-F1D0-705C-33F7A3BE50C3}"/>
              </a:ext>
            </a:extLst>
          </p:cNvPr>
          <p:cNvSpPr txBox="1"/>
          <p:nvPr/>
        </p:nvSpPr>
        <p:spPr>
          <a:xfrm>
            <a:off x="1590261" y="1789043"/>
            <a:ext cx="184731" cy="369332"/>
          </a:xfrm>
          <a:prstGeom prst="rect">
            <a:avLst/>
          </a:prstGeom>
          <a:noFill/>
        </p:spPr>
        <p:txBody>
          <a:bodyPr wrap="none" rtlCol="0">
            <a:spAutoFit/>
          </a:bodyPr>
          <a:lstStyle/>
          <a:p>
            <a:endParaRPr lang="en-US"/>
          </a:p>
        </p:txBody>
      </p:sp>
      <p:sp>
        <p:nvSpPr>
          <p:cNvPr id="6" name="TextBox 5">
            <a:extLst>
              <a:ext uri="{FF2B5EF4-FFF2-40B4-BE49-F238E27FC236}">
                <a16:creationId xmlns:a16="http://schemas.microsoft.com/office/drawing/2014/main" id="{EF6C0C17-D0DB-2EB9-AF23-DB7691544E41}"/>
              </a:ext>
            </a:extLst>
          </p:cNvPr>
          <p:cNvSpPr txBox="1"/>
          <p:nvPr/>
        </p:nvSpPr>
        <p:spPr>
          <a:xfrm>
            <a:off x="60009" y="658885"/>
            <a:ext cx="11844568" cy="6617196"/>
          </a:xfrm>
          <a:prstGeom prst="rect">
            <a:avLst/>
          </a:prstGeom>
          <a:noFill/>
        </p:spPr>
        <p:txBody>
          <a:bodyPr wrap="square" lIns="91440" tIns="45720" rIns="91440" bIns="45720" anchor="t">
            <a:spAutoFit/>
          </a:bodyPr>
          <a:lstStyle/>
          <a:p>
            <a:pPr marL="1257300" lvl="2" indent="-342900" algn="just">
              <a:buFont typeface="Arial"/>
              <a:buChar char="•"/>
            </a:pPr>
            <a:r>
              <a:rPr lang="en-US" sz="2400" dirty="0">
                <a:ea typeface="+mn-lt"/>
                <a:cs typeface="+mn-lt"/>
              </a:rPr>
              <a:t>Forensic science is the application of science to criminal and civil laws that are enforced by police agencies in a criminal justice system</a:t>
            </a:r>
            <a:endParaRPr lang="en-US" sz="2400" b="1">
              <a:cs typeface="Calibri"/>
            </a:endParaRPr>
          </a:p>
          <a:p>
            <a:pPr marL="1257300" lvl="2" indent="-342900" algn="just">
              <a:buFont typeface="Arial"/>
              <a:buChar char="•"/>
            </a:pPr>
            <a:r>
              <a:rPr lang="en-US" sz="2400" dirty="0">
                <a:ea typeface="+mn-lt"/>
                <a:cs typeface="+mn-lt"/>
              </a:rPr>
              <a:t>The first system of personal identification was called anthropometry. It distinguished one individual from another based on a series of bodily measurements.</a:t>
            </a:r>
          </a:p>
          <a:p>
            <a:pPr marL="1257300" lvl="2" indent="-342900" algn="just">
              <a:buFont typeface="Arial"/>
              <a:buChar char="•"/>
            </a:pPr>
            <a:r>
              <a:rPr lang="en-US" sz="2400" dirty="0">
                <a:ea typeface="+mn-lt"/>
                <a:cs typeface="+mn-lt"/>
              </a:rPr>
              <a:t>Locard’s exchange principle states that, when two objects come into contact with each other, a cross-transfer of materials occurs that can connect a criminal suspect to his or her victim</a:t>
            </a:r>
            <a:endParaRPr lang="en-US" sz="2400">
              <a:cs typeface="Calibri"/>
            </a:endParaRPr>
          </a:p>
          <a:p>
            <a:pPr marL="1257300" lvl="2" indent="-342900" algn="just">
              <a:buFont typeface="Arial"/>
              <a:buChar char="•"/>
            </a:pPr>
            <a:r>
              <a:rPr lang="en-US" sz="2400" dirty="0">
                <a:ea typeface="+mn-lt"/>
                <a:cs typeface="+mn-lt"/>
              </a:rPr>
              <a:t>A forensic scientist must be skilled in applying the principles and techniques of the physical and natural sciences to analyzing evidence that may be recovered during a criminal investigation.</a:t>
            </a:r>
            <a:endParaRPr lang="en-US" sz="2400">
              <a:cs typeface="Calibri"/>
            </a:endParaRPr>
          </a:p>
          <a:p>
            <a:pPr marL="1257300" lvl="2" indent="-342900" algn="just">
              <a:buFont typeface="Arial"/>
              <a:buChar char="•"/>
            </a:pPr>
            <a:r>
              <a:rPr lang="en-US" sz="2400" dirty="0">
                <a:ea typeface="+mn-lt"/>
                <a:cs typeface="+mn-lt"/>
              </a:rPr>
              <a:t>The cases Frye v. United States and Daubert v. Merrell Dow Pharmaceuticals, Inc. set guidelines for determining the admissibility of scientific evidence into the courtroom.</a:t>
            </a:r>
            <a:endParaRPr lang="en-US" sz="2400">
              <a:cs typeface="Calibri"/>
            </a:endParaRPr>
          </a:p>
          <a:p>
            <a:pPr marL="1257300" lvl="2" indent="-342900" algn="just">
              <a:buFont typeface="Arial"/>
              <a:buChar char="•"/>
            </a:pPr>
            <a:r>
              <a:rPr lang="en-US" sz="2400" dirty="0">
                <a:ea typeface="+mn-lt"/>
                <a:cs typeface="+mn-lt"/>
              </a:rPr>
              <a:t>Forensic scientists participate in training law enforcement personnel in the proper recognition, collection, and preservation of physical evidence.</a:t>
            </a:r>
            <a:endParaRPr lang="en-US" sz="2400" dirty="0">
              <a:cs typeface="Calibri"/>
            </a:endParaRPr>
          </a:p>
          <a:p>
            <a:pPr marL="1371600" lvl="2" indent="-457200" algn="just">
              <a:buFont typeface="Calibri"/>
              <a:buAutoNum type="arabicPeriod" startAt="10"/>
            </a:pPr>
            <a:endParaRPr lang="en-US" sz="2000" b="1" dirty="0">
              <a:cs typeface="Calibri"/>
            </a:endParaRPr>
          </a:p>
          <a:p>
            <a:pPr lvl="2" algn="just"/>
            <a:endParaRPr lang="en-US" sz="2000" b="1">
              <a:cs typeface="Calibri"/>
            </a:endParaRPr>
          </a:p>
        </p:txBody>
      </p:sp>
      <p:sp>
        <p:nvSpPr>
          <p:cNvPr id="2" name="TextBox 1">
            <a:extLst>
              <a:ext uri="{FF2B5EF4-FFF2-40B4-BE49-F238E27FC236}">
                <a16:creationId xmlns:a16="http://schemas.microsoft.com/office/drawing/2014/main" id="{F371C8C0-D53E-C50A-91A4-152C90245E82}"/>
              </a:ext>
            </a:extLst>
          </p:cNvPr>
          <p:cNvSpPr txBox="1"/>
          <p:nvPr/>
        </p:nvSpPr>
        <p:spPr>
          <a:xfrm>
            <a:off x="4009900" y="178611"/>
            <a:ext cx="616926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b="1" dirty="0">
                <a:latin typeface="Times New Roman"/>
                <a:cs typeface="Calibri"/>
              </a:rPr>
              <a:t>Short summary of the Chapter</a:t>
            </a:r>
            <a:endParaRPr lang="en-US"/>
          </a:p>
        </p:txBody>
      </p:sp>
    </p:spTree>
    <p:extLst>
      <p:ext uri="{BB962C8B-B14F-4D97-AF65-F5344CB8AC3E}">
        <p14:creationId xmlns:p14="http://schemas.microsoft.com/office/powerpoint/2010/main" val="129898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86200" y="29309"/>
            <a:ext cx="3810000" cy="808891"/>
          </a:xfrm>
        </p:spPr>
        <p:txBody>
          <a:bodyPr>
            <a:normAutofit/>
          </a:bodyPr>
          <a:lstStyle/>
          <a:p>
            <a:r>
              <a:rPr lang="en-US" sz="3200">
                <a:solidFill>
                  <a:schemeClr val="bg1"/>
                </a:solidFill>
              </a:rPr>
              <a:t>Forensic Science?</a:t>
            </a:r>
            <a:endParaRPr lang="en-IN" sz="3200">
              <a:solidFill>
                <a:schemeClr val="bg1"/>
              </a:solidFill>
            </a:endParaRPr>
          </a:p>
        </p:txBody>
      </p:sp>
      <p:sp>
        <p:nvSpPr>
          <p:cNvPr id="3" name="Subtitle 2"/>
          <p:cNvSpPr>
            <a:spLocks noGrp="1"/>
          </p:cNvSpPr>
          <p:nvPr>
            <p:ph type="subTitle" idx="1"/>
          </p:nvPr>
        </p:nvSpPr>
        <p:spPr>
          <a:xfrm>
            <a:off x="-38100" y="685800"/>
            <a:ext cx="12039600" cy="4038600"/>
          </a:xfrm>
        </p:spPr>
        <p:txBody>
          <a:bodyPr>
            <a:normAutofit/>
          </a:bodyPr>
          <a:lstStyle/>
          <a:p>
            <a:r>
              <a:rPr lang="en-US" b="1">
                <a:solidFill>
                  <a:schemeClr val="bg1"/>
                </a:solidFill>
              </a:rPr>
              <a:t>Definition-</a:t>
            </a:r>
            <a:r>
              <a:rPr lang="en-US">
                <a:solidFill>
                  <a:schemeClr val="bg1"/>
                </a:solidFill>
              </a:rPr>
              <a:t> The application of scientific technology to supply accurate and objective information reflecting the events that occurred at a crime </a:t>
            </a:r>
          </a:p>
          <a:p>
            <a:r>
              <a:rPr lang="en-US">
                <a:solidFill>
                  <a:schemeClr val="bg1"/>
                </a:solidFill>
              </a:rPr>
              <a:t>Or</a:t>
            </a:r>
          </a:p>
          <a:p>
            <a:r>
              <a:rPr lang="en-US">
                <a:solidFill>
                  <a:schemeClr val="bg1"/>
                </a:solidFill>
              </a:rPr>
              <a:t>The application of scientific knowledge to legal problems.</a:t>
            </a:r>
          </a:p>
          <a:p>
            <a:pPr algn="just"/>
            <a:endParaRPr lang="en-IN" sz="2400">
              <a:solidFill>
                <a:schemeClr val="bg1"/>
              </a:solidFill>
            </a:endParaRPr>
          </a:p>
        </p:txBody>
      </p:sp>
    </p:spTree>
    <p:extLst>
      <p:ext uri="{BB962C8B-B14F-4D97-AF65-F5344CB8AC3E}">
        <p14:creationId xmlns:p14="http://schemas.microsoft.com/office/powerpoint/2010/main" val="2596861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a:xfrm>
            <a:off x="256032" y="305068"/>
            <a:ext cx="11679936" cy="6247864"/>
          </a:xfrm>
          <a:prstGeom prst="rect">
            <a:avLst/>
          </a:prstGeom>
        </p:spPr>
        <p:txBody>
          <a:bodyPr wrap="square">
            <a:spAutoFit/>
          </a:bodyPr>
          <a:lstStyle/>
          <a:p>
            <a:pPr algn="just"/>
            <a:r>
              <a:rPr lang="en-US" sz="2800" b="1"/>
              <a:t>Before providing a short description of the forensic disciplines, it is necessary to discuss three concepts that are important in all forensic sciences.</a:t>
            </a:r>
          </a:p>
          <a:p>
            <a:endParaRPr lang="en-US" sz="2800" b="1"/>
          </a:p>
          <a:p>
            <a:pPr marL="514350" indent="-514350">
              <a:buFont typeface="+mj-lt"/>
              <a:buAutoNum type="arabicPeriod"/>
            </a:pPr>
            <a:r>
              <a:rPr lang="en-US" sz="2800" b="1"/>
              <a:t> </a:t>
            </a:r>
            <a:r>
              <a:rPr lang="en-US" sz="2800" b="1" i="1" u="sng"/>
              <a:t>Chain of Custody</a:t>
            </a:r>
          </a:p>
          <a:p>
            <a:endParaRPr lang="en-US" sz="2800" b="1" i="1" u="sng"/>
          </a:p>
          <a:p>
            <a:pPr marL="1200150" lvl="2" indent="-285750" algn="just">
              <a:buFont typeface="Arial" panose="020B0604020202020204" pitchFamily="34" charset="0"/>
              <a:buChar char="•"/>
            </a:pPr>
            <a:r>
              <a:rPr lang="en-US" sz="2600"/>
              <a:t>The first involves maintaining the proper </a:t>
            </a:r>
            <a:r>
              <a:rPr lang="en-US" sz="2600" b="1"/>
              <a:t>“chain of custody</a:t>
            </a:r>
            <a:r>
              <a:rPr lang="en-US" sz="2600"/>
              <a:t>” when dealing with evidence. </a:t>
            </a:r>
          </a:p>
          <a:p>
            <a:pPr marL="1200150" lvl="2" indent="-285750" algn="just">
              <a:buFont typeface="Arial" panose="020B0604020202020204" pitchFamily="34" charset="0"/>
              <a:buChar char="•"/>
            </a:pPr>
            <a:r>
              <a:rPr lang="en-US" sz="2600"/>
              <a:t>Evidence of whatever type must be carefully and properly documented and evaluated. </a:t>
            </a:r>
          </a:p>
          <a:p>
            <a:pPr marL="1200150" lvl="2" indent="-285750" algn="just">
              <a:buFont typeface="Arial" panose="020B0604020202020204" pitchFamily="34" charset="0"/>
              <a:buChar char="•"/>
            </a:pPr>
            <a:r>
              <a:rPr lang="en-US" sz="2600"/>
              <a:t>Because of the nature of certain types of evidence it cannot all be collected and preserved indefinitely.</a:t>
            </a:r>
          </a:p>
          <a:p>
            <a:pPr marL="1200150" lvl="2" indent="-285750" algn="just">
              <a:buFont typeface="Arial" panose="020B0604020202020204" pitchFamily="34" charset="0"/>
              <a:buChar char="•"/>
            </a:pPr>
            <a:r>
              <a:rPr lang="en-US" sz="2600"/>
              <a:t>Maintaining a proper “chain of custody” involves producing and maintaining written documentation which accompanies the evidence and provides an uninterrupted timeline showing the secure location of the evidence from the time that it was discovered until the present time. </a:t>
            </a:r>
            <a:endParaRPr lang="en-IN" sz="2600"/>
          </a:p>
        </p:txBody>
      </p:sp>
    </p:spTree>
    <p:extLst>
      <p:ext uri="{BB962C8B-B14F-4D97-AF65-F5344CB8AC3E}">
        <p14:creationId xmlns:p14="http://schemas.microsoft.com/office/powerpoint/2010/main" val="1617273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486632" y="366623"/>
            <a:ext cx="11218736" cy="5816977"/>
          </a:xfrm>
          <a:prstGeom prst="rect">
            <a:avLst/>
          </a:prstGeom>
        </p:spPr>
        <p:txBody>
          <a:bodyPr wrap="square">
            <a:spAutoFit/>
          </a:bodyPr>
          <a:lstStyle/>
          <a:p>
            <a:pPr marL="1200150" lvl="2" indent="-285750" algn="just">
              <a:buFont typeface="Arial" panose="020B0604020202020204" pitchFamily="34" charset="0"/>
              <a:buChar char="•"/>
            </a:pPr>
            <a:r>
              <a:rPr lang="en-US" sz="2400"/>
              <a:t>Any transfer of evidence from one person or secure location to another must be documented. Maintaining this chain of custody helps to ensure that the evidence has not been contaminated or compromised in any way.</a:t>
            </a:r>
          </a:p>
          <a:p>
            <a:pPr marL="1200150" lvl="2" indent="-285750" algn="just">
              <a:buFont typeface="Arial" panose="020B0604020202020204" pitchFamily="34" charset="0"/>
              <a:buChar char="•"/>
            </a:pPr>
            <a:r>
              <a:rPr lang="en-US" sz="2400"/>
              <a:t>If the proper “chain of custody” is not maintained, the breaking of the chain may well provide a potential reason for such evidence to be inadmissible in court.</a:t>
            </a:r>
          </a:p>
          <a:p>
            <a:pPr algn="just"/>
            <a:endParaRPr lang="en-US" sz="2800"/>
          </a:p>
          <a:p>
            <a:pPr marL="514350" indent="-514350" algn="just">
              <a:buAutoNum type="arabicPeriod" startAt="2"/>
            </a:pPr>
            <a:r>
              <a:rPr lang="en-US" sz="2800" b="1" i="1" u="sng"/>
              <a:t>Admissibility of Tests, Evidence and Testimony</a:t>
            </a:r>
          </a:p>
          <a:p>
            <a:pPr algn="just"/>
            <a:endParaRPr lang="en-US" sz="2800" b="1" i="1" u="sng"/>
          </a:p>
          <a:p>
            <a:pPr marL="1371600" lvl="2" indent="-457200" algn="just">
              <a:buFont typeface="Arial" panose="020B0604020202020204" pitchFamily="34" charset="0"/>
              <a:buChar char="•"/>
            </a:pPr>
            <a:r>
              <a:rPr lang="en-US" sz="2400"/>
              <a:t>The second issue of concern that crosses all fields of forensic science involves the existence of legal standards for the admissibility of forensic tests and expert testimony.</a:t>
            </a:r>
          </a:p>
          <a:p>
            <a:pPr marL="1371600" lvl="2" indent="-457200" algn="just">
              <a:buFont typeface="Arial" panose="020B0604020202020204" pitchFamily="34" charset="0"/>
              <a:buChar char="•"/>
            </a:pPr>
            <a:r>
              <a:rPr lang="en-US" sz="2400"/>
              <a:t>One legal standard for the admissibility of a forensic test is Frye v United States, which states that the forensic technique in question must have “general acceptance” by the scientific community</a:t>
            </a:r>
            <a:endParaRPr lang="en-US" sz="2400" b="1" i="1" u="sng"/>
          </a:p>
        </p:txBody>
      </p:sp>
    </p:spTree>
    <p:extLst>
      <p:ext uri="{BB962C8B-B14F-4D97-AF65-F5344CB8AC3E}">
        <p14:creationId xmlns:p14="http://schemas.microsoft.com/office/powerpoint/2010/main" val="1086334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0" y="1474619"/>
            <a:ext cx="12192000" cy="3908762"/>
          </a:xfrm>
          <a:prstGeom prst="rect">
            <a:avLst/>
          </a:prstGeom>
        </p:spPr>
        <p:txBody>
          <a:bodyPr wrap="square">
            <a:spAutoFit/>
          </a:bodyPr>
          <a:lstStyle/>
          <a:p>
            <a:r>
              <a:rPr lang="en-US" sz="2800" b="1"/>
              <a:t>3. </a:t>
            </a:r>
            <a:r>
              <a:rPr lang="en-US" sz="2800" b="1" i="1" u="sng"/>
              <a:t>Expert Witness</a:t>
            </a:r>
          </a:p>
          <a:p>
            <a:endParaRPr lang="en-US" sz="2800" b="1" i="1" u="sng"/>
          </a:p>
          <a:p>
            <a:pPr marL="1200150" lvl="2" indent="-285750">
              <a:buFont typeface="Arial" panose="020B0604020202020204" pitchFamily="34" charset="0"/>
              <a:buChar char="•"/>
            </a:pPr>
            <a:r>
              <a:rPr lang="en-US" sz="2400"/>
              <a:t>The third issue that relates to all forensic science disciplines is the concept of the expert witness.</a:t>
            </a:r>
          </a:p>
          <a:p>
            <a:pPr marL="1200150" lvl="2" indent="-285750">
              <a:buFont typeface="Arial" panose="020B0604020202020204" pitchFamily="34" charset="0"/>
              <a:buChar char="•"/>
            </a:pPr>
            <a:r>
              <a:rPr lang="en-US" sz="2400"/>
              <a:t>In contrast to a “fact witness,” who is usually only able to relate the facts of the issue at hand as he/she observed them, an “expert witness,” because of his/her specific expertise within a particular discipline, is also able to offer opinions regarding issues that relate to the specific discipline.</a:t>
            </a:r>
          </a:p>
          <a:p>
            <a:pPr marL="1200150" lvl="2" indent="-285750">
              <a:buFont typeface="Arial" panose="020B0604020202020204" pitchFamily="34" charset="0"/>
              <a:buChar char="•"/>
            </a:pPr>
            <a:r>
              <a:rPr lang="en-US" sz="2400"/>
              <a:t>In order to be recognized as an expert witness, the witness must be officially qualified, or recognized as an expert, by the court.</a:t>
            </a:r>
            <a:endParaRPr lang="en-IN" sz="2400"/>
          </a:p>
        </p:txBody>
      </p:sp>
    </p:spTree>
    <p:extLst>
      <p:ext uri="{BB962C8B-B14F-4D97-AF65-F5344CB8AC3E}">
        <p14:creationId xmlns:p14="http://schemas.microsoft.com/office/powerpoint/2010/main" val="418511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en-US" altLang="en-US" sz="4800" u="sng">
                <a:solidFill>
                  <a:srgbClr val="FF0000"/>
                </a:solidFill>
              </a:rPr>
              <a:t>What Is Crime?</a:t>
            </a:r>
            <a:endParaRPr lang="en-CA" altLang="en-US" sz="4800" u="sng">
              <a:solidFill>
                <a:srgbClr val="FF0000"/>
              </a:solidFill>
            </a:endParaRPr>
          </a:p>
        </p:txBody>
      </p:sp>
      <p:sp>
        <p:nvSpPr>
          <p:cNvPr id="5" name="Slide Number Placeholder 3"/>
          <p:cNvSpPr>
            <a:spLocks noGrp="1"/>
          </p:cNvSpPr>
          <p:nvPr>
            <p:ph type="sldNum" sz="quarter" idx="12"/>
          </p:nvPr>
        </p:nvSpPr>
        <p:spPr/>
        <p:txBody>
          <a:bodyPr/>
          <a:lstStyle/>
          <a:p>
            <a:r>
              <a:rPr lang="en-US" altLang="en-US"/>
              <a:t>1 - </a:t>
            </a:r>
            <a:fld id="{DB60ABF8-1131-49E4-B004-CFF0F99DC447}" type="slidenum">
              <a:rPr lang="en-US" altLang="en-US"/>
              <a:pPr/>
              <a:t>8</a:t>
            </a:fld>
            <a:endParaRPr lang="en-US" altLang="en-US"/>
          </a:p>
        </p:txBody>
      </p:sp>
      <p:sp>
        <p:nvSpPr>
          <p:cNvPr id="6148" name="Text Box 4"/>
          <p:cNvSpPr txBox="1">
            <a:spLocks noChangeArrowheads="1"/>
          </p:cNvSpPr>
          <p:nvPr/>
        </p:nvSpPr>
        <p:spPr bwMode="auto">
          <a:xfrm>
            <a:off x="1054608" y="2148840"/>
            <a:ext cx="10082784" cy="219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lang="en-US" altLang="en-US" sz="2800" i="1"/>
              <a:t>Crime</a:t>
            </a:r>
            <a:r>
              <a:rPr lang="en-US" altLang="en-US" sz="2800"/>
              <a:t> is defined as:</a:t>
            </a:r>
          </a:p>
          <a:p>
            <a:pPr>
              <a:lnSpc>
                <a:spcPct val="90000"/>
              </a:lnSpc>
            </a:pPr>
            <a:endParaRPr lang="en-US" altLang="en-US" sz="2800"/>
          </a:p>
          <a:p>
            <a:pPr lvl="1">
              <a:lnSpc>
                <a:spcPct val="90000"/>
              </a:lnSpc>
            </a:pPr>
            <a:r>
              <a:rPr lang="en-US" altLang="en-US" sz="2800"/>
              <a:t>An act deemed as socially harmful or dangerous that is specifically defined, prohibited, and punished under criminal law.</a:t>
            </a:r>
          </a:p>
          <a:p>
            <a:endParaRPr lang="en-US" altLang="en-US" sz="3600">
              <a:latin typeface="Tahoma" panose="020B0604030504040204" pitchFamily="34" charset="0"/>
            </a:endParaRPr>
          </a:p>
        </p:txBody>
      </p:sp>
    </p:spTree>
    <p:extLst>
      <p:ext uri="{BB962C8B-B14F-4D97-AF65-F5344CB8AC3E}">
        <p14:creationId xmlns:p14="http://schemas.microsoft.com/office/powerpoint/2010/main" val="229307854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381000" y="533400"/>
            <a:ext cx="11353800" cy="4832092"/>
          </a:xfrm>
          <a:prstGeom prst="rect">
            <a:avLst/>
          </a:prstGeom>
        </p:spPr>
        <p:txBody>
          <a:bodyPr wrap="square">
            <a:spAutoFit/>
          </a:bodyPr>
          <a:lstStyle/>
          <a:p>
            <a:pPr algn="ctr"/>
            <a:r>
              <a:rPr lang="en-US" sz="2800" b="1">
                <a:solidFill>
                  <a:srgbClr val="FF0000"/>
                </a:solidFill>
              </a:rPr>
              <a:t>CORPUS DELICTI “Body of the Crime</a:t>
            </a:r>
            <a:r>
              <a:rPr lang="en-US" sz="2800">
                <a:solidFill>
                  <a:srgbClr val="FF0000"/>
                </a:solidFill>
              </a:rPr>
              <a:t>” </a:t>
            </a:r>
          </a:p>
          <a:p>
            <a:pPr algn="ctr"/>
            <a:endParaRPr lang="en-US" sz="2800">
              <a:solidFill>
                <a:srgbClr val="FF0000"/>
              </a:solidFill>
            </a:endParaRPr>
          </a:p>
          <a:p>
            <a:r>
              <a:rPr lang="en-US" sz="2800"/>
              <a:t>You must prove:</a:t>
            </a:r>
          </a:p>
          <a:p>
            <a:pPr marL="457200" indent="-457200">
              <a:buFont typeface="Arial" panose="020B0604020202020204" pitchFamily="34" charset="0"/>
              <a:buChar char="•"/>
            </a:pPr>
            <a:r>
              <a:rPr lang="en-US" sz="2800"/>
              <a:t>that a crime occurred</a:t>
            </a:r>
          </a:p>
          <a:p>
            <a:pPr marL="457200" indent="-457200">
              <a:buFont typeface="Arial" panose="020B0604020202020204" pitchFamily="34" charset="0"/>
              <a:buChar char="•"/>
            </a:pPr>
            <a:r>
              <a:rPr lang="en-US" sz="2800"/>
              <a:t>that the person charged with the crime was responsible for the crime</a:t>
            </a:r>
          </a:p>
          <a:p>
            <a:endParaRPr lang="en-US" sz="2800"/>
          </a:p>
          <a:p>
            <a:r>
              <a:rPr lang="en-US" sz="2800"/>
              <a:t>Top Reasons for Committing a Crime</a:t>
            </a:r>
          </a:p>
          <a:p>
            <a:pPr marL="457200" indent="-457200">
              <a:buFont typeface="Arial" panose="020B0604020202020204" pitchFamily="34" charset="0"/>
              <a:buChar char="•"/>
            </a:pPr>
            <a:r>
              <a:rPr lang="en-US" sz="2800"/>
              <a:t>Money</a:t>
            </a:r>
          </a:p>
          <a:p>
            <a:pPr marL="457200" indent="-457200">
              <a:buFont typeface="Arial" panose="020B0604020202020204" pitchFamily="34" charset="0"/>
              <a:buChar char="•"/>
            </a:pPr>
            <a:r>
              <a:rPr lang="en-US" sz="2800"/>
              <a:t>Revenge</a:t>
            </a:r>
          </a:p>
          <a:p>
            <a:pPr marL="457200" indent="-457200">
              <a:buFont typeface="Arial" panose="020B0604020202020204" pitchFamily="34" charset="0"/>
              <a:buChar char="•"/>
            </a:pPr>
            <a:r>
              <a:rPr lang="en-US" sz="2800"/>
              <a:t>Sex</a:t>
            </a:r>
          </a:p>
          <a:p>
            <a:pPr marL="457200" indent="-457200">
              <a:buFont typeface="Arial" panose="020B0604020202020204" pitchFamily="34" charset="0"/>
              <a:buChar char="•"/>
            </a:pPr>
            <a:r>
              <a:rPr lang="en-US" sz="2800"/>
              <a:t>Emotion--love, hate, anger</a:t>
            </a:r>
            <a:endParaRPr lang="en-IN" sz="2800"/>
          </a:p>
        </p:txBody>
      </p:sp>
    </p:spTree>
    <p:extLst>
      <p:ext uri="{BB962C8B-B14F-4D97-AF65-F5344CB8AC3E}">
        <p14:creationId xmlns:p14="http://schemas.microsoft.com/office/powerpoint/2010/main" val="1065945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3304</Words>
  <Application>Microsoft Macintosh PowerPoint</Application>
  <PresentationFormat>Widescreen</PresentationFormat>
  <Paragraphs>305</Paragraphs>
  <Slides>37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-apple-system</vt:lpstr>
      <vt:lpstr>arial</vt:lpstr>
      <vt:lpstr>arial</vt:lpstr>
      <vt:lpstr>Calibri</vt:lpstr>
      <vt:lpstr>Noteworthy Light</vt:lpstr>
      <vt:lpstr>Nunito</vt:lpstr>
      <vt:lpstr>Tahoma</vt:lpstr>
      <vt:lpstr>Times New Roman</vt:lpstr>
      <vt:lpstr>Wingdings 3</vt:lpstr>
      <vt:lpstr>Office Theme</vt:lpstr>
      <vt:lpstr>PowerPoint Presentation</vt:lpstr>
      <vt:lpstr>Sherlock Holmes? </vt:lpstr>
      <vt:lpstr>Golden Rule of Criminal Investigation?  The Golden Rule in Criminal Investigation. “ Do not touch, alter, move, or transfer any object at the crime scene unless it is properly marked, measured, sketched and/or photographed .”</vt:lpstr>
      <vt:lpstr>Forensic Science?</vt:lpstr>
      <vt:lpstr>PowerPoint Presentation</vt:lpstr>
      <vt:lpstr>PowerPoint Presentation</vt:lpstr>
      <vt:lpstr>PowerPoint Presentation</vt:lpstr>
      <vt:lpstr>What Is Crime?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Kiruthiga U</cp:lastModifiedBy>
  <cp:revision>6</cp:revision>
  <dcterms:created xsi:type="dcterms:W3CDTF">2021-09-20T16:28:48Z</dcterms:created>
  <dcterms:modified xsi:type="dcterms:W3CDTF">2022-10-11T22:27:03Z</dcterms:modified>
</cp:coreProperties>
</file>